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713" r:id="rId4"/>
  </p:sldMasterIdLst>
  <p:notesMasterIdLst>
    <p:notesMasterId r:id="rId69"/>
  </p:notesMasterIdLst>
  <p:handoutMasterIdLst>
    <p:handoutMasterId r:id="rId70"/>
  </p:handoutMasterIdLst>
  <p:sldIdLst>
    <p:sldId id="257" r:id="rId5"/>
    <p:sldId id="258" r:id="rId6"/>
    <p:sldId id="259" r:id="rId7"/>
    <p:sldId id="260" r:id="rId8"/>
    <p:sldId id="278" r:id="rId9"/>
    <p:sldId id="279" r:id="rId10"/>
    <p:sldId id="280" r:id="rId11"/>
    <p:sldId id="281" r:id="rId12"/>
    <p:sldId id="282" r:id="rId13"/>
    <p:sldId id="283"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97" r:id="rId32"/>
    <p:sldId id="284" r:id="rId33"/>
    <p:sldId id="285" r:id="rId34"/>
    <p:sldId id="298" r:id="rId35"/>
    <p:sldId id="286" r:id="rId36"/>
    <p:sldId id="299" r:id="rId37"/>
    <p:sldId id="322" r:id="rId38"/>
    <p:sldId id="287" r:id="rId39"/>
    <p:sldId id="288" r:id="rId40"/>
    <p:sldId id="289" r:id="rId41"/>
    <p:sldId id="290" r:id="rId42"/>
    <p:sldId id="291" r:id="rId43"/>
    <p:sldId id="292" r:id="rId44"/>
    <p:sldId id="293" r:id="rId45"/>
    <p:sldId id="294" r:id="rId46"/>
    <p:sldId id="295" r:id="rId47"/>
    <p:sldId id="296" r:id="rId48"/>
    <p:sldId id="300" r:id="rId49"/>
    <p:sldId id="301" r:id="rId50"/>
    <p:sldId id="302" r:id="rId51"/>
    <p:sldId id="303" r:id="rId52"/>
    <p:sldId id="304" r:id="rId53"/>
    <p:sldId id="305" r:id="rId54"/>
    <p:sldId id="306" r:id="rId55"/>
    <p:sldId id="321"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274F"/>
    <a:srgbClr val="3F152A"/>
    <a:srgbClr val="A4366D"/>
    <a:srgbClr val="993366"/>
    <a:srgbClr val="B8402C"/>
    <a:srgbClr val="4B1932"/>
    <a:srgbClr val="2C0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44" autoAdjust="0"/>
    <p:restoredTop sz="95374" autoAdjust="0"/>
  </p:normalViewPr>
  <p:slideViewPr>
    <p:cSldViewPr snapToGrid="0">
      <p:cViewPr>
        <p:scale>
          <a:sx n="70" d="100"/>
          <a:sy n="70" d="100"/>
        </p:scale>
        <p:origin x="-864" y="-96"/>
      </p:cViewPr>
      <p:guideLst>
        <p:guide orient="horz" pos="2256"/>
        <p:guide pos="3840"/>
      </p:guideLst>
    </p:cSldViewPr>
  </p:slideViewPr>
  <p:outlineViewPr>
    <p:cViewPr>
      <p:scale>
        <a:sx n="33" d="100"/>
        <a:sy n="33" d="100"/>
      </p:scale>
      <p:origin x="0" y="1458"/>
    </p:cViewPr>
  </p:outlin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3BACBE-B23C-49B2-A331-4874AFF7C82A}" type="doc">
      <dgm:prSet loTypeId="urn:microsoft.com/office/officeart/2005/8/layout/lProcess2" loCatId="list" qsTypeId="urn:microsoft.com/office/officeart/2005/8/quickstyle/3d3" qsCatId="3D" csTypeId="urn:microsoft.com/office/officeart/2005/8/colors/accent6_3" csCatId="accent6" phldr="1"/>
      <dgm:spPr/>
      <dgm:t>
        <a:bodyPr/>
        <a:lstStyle/>
        <a:p>
          <a:endParaRPr lang="en-US"/>
        </a:p>
      </dgm:t>
    </dgm:pt>
    <dgm:pt modelId="{87F3428C-705F-4754-8178-135AAE2B18EF}">
      <dgm:prSet phldrT="[Text]"/>
      <dgm:spPr/>
      <dgm:t>
        <a:bodyPr/>
        <a:lstStyle/>
        <a:p>
          <a:pPr algn="just"/>
          <a:r>
            <a:rPr lang="en-US" b="1" dirty="0" smtClean="0">
              <a:latin typeface="Times New Roman" pitchFamily="18" charset="0"/>
              <a:cs typeface="Times New Roman" pitchFamily="18" charset="0"/>
            </a:rPr>
            <a:t>Primary acrodermatitis enteropathica</a:t>
          </a:r>
          <a:endParaRPr lang="en-US" dirty="0"/>
        </a:p>
      </dgm:t>
    </dgm:pt>
    <dgm:pt modelId="{3701FCBF-7080-4503-B0C8-DEBAA91ACE4E}" type="parTrans" cxnId="{74955A39-74A0-4E1C-B1EA-2F1220625054}">
      <dgm:prSet/>
      <dgm:spPr/>
      <dgm:t>
        <a:bodyPr/>
        <a:lstStyle/>
        <a:p>
          <a:endParaRPr lang="en-US"/>
        </a:p>
      </dgm:t>
    </dgm:pt>
    <dgm:pt modelId="{0489FDFF-F8D8-4AA0-9774-657CA24860BF}" type="sibTrans" cxnId="{74955A39-74A0-4E1C-B1EA-2F1220625054}">
      <dgm:prSet/>
      <dgm:spPr/>
      <dgm:t>
        <a:bodyPr/>
        <a:lstStyle/>
        <a:p>
          <a:endParaRPr lang="en-US"/>
        </a:p>
      </dgm:t>
    </dgm:pt>
    <dgm:pt modelId="{9784283F-BDC7-43CF-9C9A-110710A66069}">
      <dgm:prSet phldrT="[Text]"/>
      <dgm:spPr/>
      <dgm:t>
        <a:bodyPr/>
        <a:lstStyle/>
        <a:p>
          <a:pPr algn="just"/>
          <a:r>
            <a:rPr lang="en-US" b="1" dirty="0" smtClean="0">
              <a:latin typeface="Times New Roman" pitchFamily="18" charset="0"/>
              <a:cs typeface="Times New Roman" pitchFamily="18" charset="0"/>
            </a:rPr>
            <a:t>Primary acrodermatitis enteropathica </a:t>
          </a:r>
          <a:r>
            <a:rPr lang="en-US" dirty="0" smtClean="0">
              <a:latin typeface="Times New Roman" pitchFamily="18" charset="0"/>
              <a:cs typeface="Times New Roman" pitchFamily="18" charset="0"/>
            </a:rPr>
            <a:t>is due to an inherited zinc transporter defect, resulting in reduced intestinal absorption of zinc. </a:t>
          </a:r>
          <a:endParaRPr lang="en-US" dirty="0">
            <a:latin typeface="Times New Roman" pitchFamily="18" charset="0"/>
            <a:cs typeface="Times New Roman" pitchFamily="18" charset="0"/>
          </a:endParaRPr>
        </a:p>
      </dgm:t>
    </dgm:pt>
    <dgm:pt modelId="{1E24AE7D-FB96-42FE-8D38-2A848F2803E9}" type="parTrans" cxnId="{0812BCC2-8088-4490-8EA0-C4996A35008D}">
      <dgm:prSet/>
      <dgm:spPr/>
      <dgm:t>
        <a:bodyPr/>
        <a:lstStyle/>
        <a:p>
          <a:endParaRPr lang="en-US"/>
        </a:p>
      </dgm:t>
    </dgm:pt>
    <dgm:pt modelId="{019FAE18-369E-4B56-B857-B3F06E84211E}" type="sibTrans" cxnId="{0812BCC2-8088-4490-8EA0-C4996A35008D}">
      <dgm:prSet/>
      <dgm:spPr/>
      <dgm:t>
        <a:bodyPr/>
        <a:lstStyle/>
        <a:p>
          <a:endParaRPr lang="en-US"/>
        </a:p>
      </dgm:t>
    </dgm:pt>
    <dgm:pt modelId="{79E949F2-0B04-49BE-8486-01FB95FF3082}">
      <dgm:prSet phldrT="[Text]"/>
      <dgm:spPr/>
      <dgm:t>
        <a:bodyPr/>
        <a:lstStyle/>
        <a:p>
          <a:pPr algn="just"/>
          <a:r>
            <a:rPr lang="en-US" b="1" dirty="0" smtClean="0">
              <a:latin typeface="Times New Roman" pitchFamily="18" charset="0"/>
              <a:cs typeface="Times New Roman" pitchFamily="18" charset="0"/>
            </a:rPr>
            <a:t>Acquiredacrodermatitis enteropathica</a:t>
          </a:r>
          <a:endParaRPr lang="en-US" dirty="0"/>
        </a:p>
      </dgm:t>
    </dgm:pt>
    <dgm:pt modelId="{B907D99C-547F-4C41-9AD1-55A42108FA70}" type="parTrans" cxnId="{F6E26CF8-71A9-4C49-BC32-2D52FD52C70B}">
      <dgm:prSet/>
      <dgm:spPr/>
      <dgm:t>
        <a:bodyPr/>
        <a:lstStyle/>
        <a:p>
          <a:endParaRPr lang="en-US"/>
        </a:p>
      </dgm:t>
    </dgm:pt>
    <dgm:pt modelId="{E41E0773-F685-43BB-84B9-6AE157C12104}" type="sibTrans" cxnId="{F6E26CF8-71A9-4C49-BC32-2D52FD52C70B}">
      <dgm:prSet/>
      <dgm:spPr/>
      <dgm:t>
        <a:bodyPr/>
        <a:lstStyle/>
        <a:p>
          <a:endParaRPr lang="en-US"/>
        </a:p>
      </dgm:t>
    </dgm:pt>
    <dgm:pt modelId="{C4664BA4-3DA1-4994-96E9-CBC33FDB20BD}">
      <dgm:prSet/>
      <dgm:spPr/>
      <dgm:t>
        <a:bodyPr/>
        <a:lstStyle/>
        <a:p>
          <a:pPr algn="just"/>
          <a:r>
            <a:rPr lang="en-US" b="1" dirty="0" smtClean="0">
              <a:latin typeface="Times New Roman" pitchFamily="18" charset="0"/>
              <a:cs typeface="Times New Roman" pitchFamily="18" charset="0"/>
            </a:rPr>
            <a:t>Acquiredacrodermatitis enteropathica </a:t>
          </a:r>
          <a:r>
            <a:rPr lang="en-US" dirty="0" smtClean="0">
              <a:latin typeface="Times New Roman" pitchFamily="18" charset="0"/>
              <a:cs typeface="Times New Roman" pitchFamily="18" charset="0"/>
            </a:rPr>
            <a:t>may be a result of reducedintake of zinc,increased demand, malabsorption, or may rarely be associated with certain metabolic disorders.</a:t>
          </a:r>
          <a:endParaRPr lang="en-US" b="0" i="0" dirty="0">
            <a:latin typeface="Times New Roman" pitchFamily="18" charset="0"/>
            <a:cs typeface="Times New Roman" pitchFamily="18" charset="0"/>
          </a:endParaRPr>
        </a:p>
      </dgm:t>
    </dgm:pt>
    <dgm:pt modelId="{E7117EF3-0F49-46D7-8754-F5144538CE59}" type="parTrans" cxnId="{E6243DE0-75AD-49BB-97CD-16C9DB1D1D55}">
      <dgm:prSet/>
      <dgm:spPr/>
      <dgm:t>
        <a:bodyPr/>
        <a:lstStyle/>
        <a:p>
          <a:endParaRPr lang="en-US"/>
        </a:p>
      </dgm:t>
    </dgm:pt>
    <dgm:pt modelId="{D33510D7-F7AE-4337-B345-ABF902EE5B5B}" type="sibTrans" cxnId="{E6243DE0-75AD-49BB-97CD-16C9DB1D1D55}">
      <dgm:prSet/>
      <dgm:spPr/>
      <dgm:t>
        <a:bodyPr/>
        <a:lstStyle/>
        <a:p>
          <a:endParaRPr lang="en-US"/>
        </a:p>
      </dgm:t>
    </dgm:pt>
    <dgm:pt modelId="{5559E80B-79EA-497B-9FA6-9075D7B1A739}" type="pres">
      <dgm:prSet presAssocID="{FA3BACBE-B23C-49B2-A331-4874AFF7C82A}" presName="theList" presStyleCnt="0">
        <dgm:presLayoutVars>
          <dgm:dir/>
          <dgm:animLvl val="lvl"/>
          <dgm:resizeHandles val="exact"/>
        </dgm:presLayoutVars>
      </dgm:prSet>
      <dgm:spPr/>
      <dgm:t>
        <a:bodyPr/>
        <a:lstStyle/>
        <a:p>
          <a:endParaRPr lang="en-US"/>
        </a:p>
      </dgm:t>
    </dgm:pt>
    <dgm:pt modelId="{50563DD2-805A-44DD-BFD2-14E8CD022534}" type="pres">
      <dgm:prSet presAssocID="{87F3428C-705F-4754-8178-135AAE2B18EF}" presName="compNode" presStyleCnt="0"/>
      <dgm:spPr/>
    </dgm:pt>
    <dgm:pt modelId="{24026EBF-9371-4C1D-8A8B-C3D8B73F9A4B}" type="pres">
      <dgm:prSet presAssocID="{87F3428C-705F-4754-8178-135AAE2B18EF}" presName="aNode" presStyleLbl="bgShp" presStyleIdx="0" presStyleCnt="2"/>
      <dgm:spPr/>
      <dgm:t>
        <a:bodyPr/>
        <a:lstStyle/>
        <a:p>
          <a:endParaRPr lang="en-US"/>
        </a:p>
      </dgm:t>
    </dgm:pt>
    <dgm:pt modelId="{CC09824A-91D6-4030-A2A6-6CE5ED022D98}" type="pres">
      <dgm:prSet presAssocID="{87F3428C-705F-4754-8178-135AAE2B18EF}" presName="textNode" presStyleLbl="bgShp" presStyleIdx="0" presStyleCnt="2"/>
      <dgm:spPr/>
      <dgm:t>
        <a:bodyPr/>
        <a:lstStyle/>
        <a:p>
          <a:endParaRPr lang="en-US"/>
        </a:p>
      </dgm:t>
    </dgm:pt>
    <dgm:pt modelId="{446D108B-3FB9-4EEC-9386-8956E6B9CAAC}" type="pres">
      <dgm:prSet presAssocID="{87F3428C-705F-4754-8178-135AAE2B18EF}" presName="compChildNode" presStyleCnt="0"/>
      <dgm:spPr/>
    </dgm:pt>
    <dgm:pt modelId="{117F6C7D-F732-4AD2-86D6-FAB7AFD12F37}" type="pres">
      <dgm:prSet presAssocID="{87F3428C-705F-4754-8178-135AAE2B18EF}" presName="theInnerList" presStyleCnt="0"/>
      <dgm:spPr/>
    </dgm:pt>
    <dgm:pt modelId="{F842FCC8-FC87-4C96-9B6B-E6B7BBCFB63E}" type="pres">
      <dgm:prSet presAssocID="{9784283F-BDC7-43CF-9C9A-110710A66069}" presName="childNode" presStyleLbl="node1" presStyleIdx="0" presStyleCnt="2">
        <dgm:presLayoutVars>
          <dgm:bulletEnabled val="1"/>
        </dgm:presLayoutVars>
      </dgm:prSet>
      <dgm:spPr/>
      <dgm:t>
        <a:bodyPr/>
        <a:lstStyle/>
        <a:p>
          <a:endParaRPr lang="en-US"/>
        </a:p>
      </dgm:t>
    </dgm:pt>
    <dgm:pt modelId="{A1ACD0F7-C792-457B-BAC0-EC2F7E20AA54}" type="pres">
      <dgm:prSet presAssocID="{87F3428C-705F-4754-8178-135AAE2B18EF}" presName="aSpace" presStyleCnt="0"/>
      <dgm:spPr/>
    </dgm:pt>
    <dgm:pt modelId="{37CF2CFD-10F0-44DF-B483-220DC8CDD731}" type="pres">
      <dgm:prSet presAssocID="{79E949F2-0B04-49BE-8486-01FB95FF3082}" presName="compNode" presStyleCnt="0"/>
      <dgm:spPr/>
    </dgm:pt>
    <dgm:pt modelId="{56B67A71-7CEB-43B0-93A8-A9FEE40C1631}" type="pres">
      <dgm:prSet presAssocID="{79E949F2-0B04-49BE-8486-01FB95FF3082}" presName="aNode" presStyleLbl="bgShp" presStyleIdx="1" presStyleCnt="2"/>
      <dgm:spPr/>
      <dgm:t>
        <a:bodyPr/>
        <a:lstStyle/>
        <a:p>
          <a:endParaRPr lang="en-US"/>
        </a:p>
      </dgm:t>
    </dgm:pt>
    <dgm:pt modelId="{3B3E4976-414E-4560-8E51-590F656C877F}" type="pres">
      <dgm:prSet presAssocID="{79E949F2-0B04-49BE-8486-01FB95FF3082}" presName="textNode" presStyleLbl="bgShp" presStyleIdx="1" presStyleCnt="2"/>
      <dgm:spPr/>
      <dgm:t>
        <a:bodyPr/>
        <a:lstStyle/>
        <a:p>
          <a:endParaRPr lang="en-US"/>
        </a:p>
      </dgm:t>
    </dgm:pt>
    <dgm:pt modelId="{0084B0CF-CE5C-464D-8251-24969526A054}" type="pres">
      <dgm:prSet presAssocID="{79E949F2-0B04-49BE-8486-01FB95FF3082}" presName="compChildNode" presStyleCnt="0"/>
      <dgm:spPr/>
    </dgm:pt>
    <dgm:pt modelId="{B51460E6-C003-4BBB-A62B-B0D89B8EC945}" type="pres">
      <dgm:prSet presAssocID="{79E949F2-0B04-49BE-8486-01FB95FF3082}" presName="theInnerList" presStyleCnt="0"/>
      <dgm:spPr/>
    </dgm:pt>
    <dgm:pt modelId="{49117A89-EF22-401E-9A20-97527F3FB019}" type="pres">
      <dgm:prSet presAssocID="{C4664BA4-3DA1-4994-96E9-CBC33FDB20BD}" presName="childNode" presStyleLbl="node1" presStyleIdx="1" presStyleCnt="2">
        <dgm:presLayoutVars>
          <dgm:bulletEnabled val="1"/>
        </dgm:presLayoutVars>
      </dgm:prSet>
      <dgm:spPr/>
      <dgm:t>
        <a:bodyPr/>
        <a:lstStyle/>
        <a:p>
          <a:endParaRPr lang="en-US"/>
        </a:p>
      </dgm:t>
    </dgm:pt>
  </dgm:ptLst>
  <dgm:cxnLst>
    <dgm:cxn modelId="{F6E26CF8-71A9-4C49-BC32-2D52FD52C70B}" srcId="{FA3BACBE-B23C-49B2-A331-4874AFF7C82A}" destId="{79E949F2-0B04-49BE-8486-01FB95FF3082}" srcOrd="1" destOrd="0" parTransId="{B907D99C-547F-4C41-9AD1-55A42108FA70}" sibTransId="{E41E0773-F685-43BB-84B9-6AE157C12104}"/>
    <dgm:cxn modelId="{90363A71-D9F4-4D65-948F-74471216E0EC}" type="presOf" srcId="{87F3428C-705F-4754-8178-135AAE2B18EF}" destId="{24026EBF-9371-4C1D-8A8B-C3D8B73F9A4B}" srcOrd="0" destOrd="0" presId="urn:microsoft.com/office/officeart/2005/8/layout/lProcess2"/>
    <dgm:cxn modelId="{867FCD4F-0F4D-4ED9-9C80-30EE4EEE24FD}" type="presOf" srcId="{87F3428C-705F-4754-8178-135AAE2B18EF}" destId="{CC09824A-91D6-4030-A2A6-6CE5ED022D98}" srcOrd="1" destOrd="0" presId="urn:microsoft.com/office/officeart/2005/8/layout/lProcess2"/>
    <dgm:cxn modelId="{37EB9F02-F4AC-4988-93C3-26555F17BA91}" type="presOf" srcId="{C4664BA4-3DA1-4994-96E9-CBC33FDB20BD}" destId="{49117A89-EF22-401E-9A20-97527F3FB019}" srcOrd="0" destOrd="0" presId="urn:microsoft.com/office/officeart/2005/8/layout/lProcess2"/>
    <dgm:cxn modelId="{3B15711D-8922-4A82-A5FC-7383C61442EE}" type="presOf" srcId="{79E949F2-0B04-49BE-8486-01FB95FF3082}" destId="{3B3E4976-414E-4560-8E51-590F656C877F}" srcOrd="1" destOrd="0" presId="urn:microsoft.com/office/officeart/2005/8/layout/lProcess2"/>
    <dgm:cxn modelId="{74955A39-74A0-4E1C-B1EA-2F1220625054}" srcId="{FA3BACBE-B23C-49B2-A331-4874AFF7C82A}" destId="{87F3428C-705F-4754-8178-135AAE2B18EF}" srcOrd="0" destOrd="0" parTransId="{3701FCBF-7080-4503-B0C8-DEBAA91ACE4E}" sibTransId="{0489FDFF-F8D8-4AA0-9774-657CA24860BF}"/>
    <dgm:cxn modelId="{8DF4E782-0E1E-49A0-A846-2549969927B2}" type="presOf" srcId="{79E949F2-0B04-49BE-8486-01FB95FF3082}" destId="{56B67A71-7CEB-43B0-93A8-A9FEE40C1631}" srcOrd="0" destOrd="0" presId="urn:microsoft.com/office/officeart/2005/8/layout/lProcess2"/>
    <dgm:cxn modelId="{4263D650-AE57-4206-8942-8A3C3302AC6A}" type="presOf" srcId="{FA3BACBE-B23C-49B2-A331-4874AFF7C82A}" destId="{5559E80B-79EA-497B-9FA6-9075D7B1A739}" srcOrd="0" destOrd="0" presId="urn:microsoft.com/office/officeart/2005/8/layout/lProcess2"/>
    <dgm:cxn modelId="{13968A7D-57CB-4E0D-818F-1D05D3D7466F}" type="presOf" srcId="{9784283F-BDC7-43CF-9C9A-110710A66069}" destId="{F842FCC8-FC87-4C96-9B6B-E6B7BBCFB63E}" srcOrd="0" destOrd="0" presId="urn:microsoft.com/office/officeart/2005/8/layout/lProcess2"/>
    <dgm:cxn modelId="{E6243DE0-75AD-49BB-97CD-16C9DB1D1D55}" srcId="{79E949F2-0B04-49BE-8486-01FB95FF3082}" destId="{C4664BA4-3DA1-4994-96E9-CBC33FDB20BD}" srcOrd="0" destOrd="0" parTransId="{E7117EF3-0F49-46D7-8754-F5144538CE59}" sibTransId="{D33510D7-F7AE-4337-B345-ABF902EE5B5B}"/>
    <dgm:cxn modelId="{0812BCC2-8088-4490-8EA0-C4996A35008D}" srcId="{87F3428C-705F-4754-8178-135AAE2B18EF}" destId="{9784283F-BDC7-43CF-9C9A-110710A66069}" srcOrd="0" destOrd="0" parTransId="{1E24AE7D-FB96-42FE-8D38-2A848F2803E9}" sibTransId="{019FAE18-369E-4B56-B857-B3F06E84211E}"/>
    <dgm:cxn modelId="{B2076E4C-33BB-4E2B-96D0-18567347B010}" type="presParOf" srcId="{5559E80B-79EA-497B-9FA6-9075D7B1A739}" destId="{50563DD2-805A-44DD-BFD2-14E8CD022534}" srcOrd="0" destOrd="0" presId="urn:microsoft.com/office/officeart/2005/8/layout/lProcess2"/>
    <dgm:cxn modelId="{2F270E21-DE23-401A-BD6B-50936DB3DDD7}" type="presParOf" srcId="{50563DD2-805A-44DD-BFD2-14E8CD022534}" destId="{24026EBF-9371-4C1D-8A8B-C3D8B73F9A4B}" srcOrd="0" destOrd="0" presId="urn:microsoft.com/office/officeart/2005/8/layout/lProcess2"/>
    <dgm:cxn modelId="{BD375C4A-A204-44BC-B22D-EF481B1EFE48}" type="presParOf" srcId="{50563DD2-805A-44DD-BFD2-14E8CD022534}" destId="{CC09824A-91D6-4030-A2A6-6CE5ED022D98}" srcOrd="1" destOrd="0" presId="urn:microsoft.com/office/officeart/2005/8/layout/lProcess2"/>
    <dgm:cxn modelId="{23038174-BC04-4B1B-81B3-FF3009D14A4E}" type="presParOf" srcId="{50563DD2-805A-44DD-BFD2-14E8CD022534}" destId="{446D108B-3FB9-4EEC-9386-8956E6B9CAAC}" srcOrd="2" destOrd="0" presId="urn:microsoft.com/office/officeart/2005/8/layout/lProcess2"/>
    <dgm:cxn modelId="{0E368B35-C1E5-4491-9716-00316C65B2F7}" type="presParOf" srcId="{446D108B-3FB9-4EEC-9386-8956E6B9CAAC}" destId="{117F6C7D-F732-4AD2-86D6-FAB7AFD12F37}" srcOrd="0" destOrd="0" presId="urn:microsoft.com/office/officeart/2005/8/layout/lProcess2"/>
    <dgm:cxn modelId="{AAF4574F-18DC-49DA-BCDE-E684E406F062}" type="presParOf" srcId="{117F6C7D-F732-4AD2-86D6-FAB7AFD12F37}" destId="{F842FCC8-FC87-4C96-9B6B-E6B7BBCFB63E}" srcOrd="0" destOrd="0" presId="urn:microsoft.com/office/officeart/2005/8/layout/lProcess2"/>
    <dgm:cxn modelId="{4A7E23A7-DCA1-40BD-BDB8-F524DBF6CE31}" type="presParOf" srcId="{5559E80B-79EA-497B-9FA6-9075D7B1A739}" destId="{A1ACD0F7-C792-457B-BAC0-EC2F7E20AA54}" srcOrd="1" destOrd="0" presId="urn:microsoft.com/office/officeart/2005/8/layout/lProcess2"/>
    <dgm:cxn modelId="{69614228-2A2F-4C2E-B5EB-AFF9AAC4E1F4}" type="presParOf" srcId="{5559E80B-79EA-497B-9FA6-9075D7B1A739}" destId="{37CF2CFD-10F0-44DF-B483-220DC8CDD731}" srcOrd="2" destOrd="0" presId="urn:microsoft.com/office/officeart/2005/8/layout/lProcess2"/>
    <dgm:cxn modelId="{E84EA247-D000-4775-A5CF-AB7F43234D2E}" type="presParOf" srcId="{37CF2CFD-10F0-44DF-B483-220DC8CDD731}" destId="{56B67A71-7CEB-43B0-93A8-A9FEE40C1631}" srcOrd="0" destOrd="0" presId="urn:microsoft.com/office/officeart/2005/8/layout/lProcess2"/>
    <dgm:cxn modelId="{20D69CBC-3449-4394-BB3D-CF2BA22F3C23}" type="presParOf" srcId="{37CF2CFD-10F0-44DF-B483-220DC8CDD731}" destId="{3B3E4976-414E-4560-8E51-590F656C877F}" srcOrd="1" destOrd="0" presId="urn:microsoft.com/office/officeart/2005/8/layout/lProcess2"/>
    <dgm:cxn modelId="{428205E1-FC94-4880-AA19-F352B25DA636}" type="presParOf" srcId="{37CF2CFD-10F0-44DF-B483-220DC8CDD731}" destId="{0084B0CF-CE5C-464D-8251-24969526A054}" srcOrd="2" destOrd="0" presId="urn:microsoft.com/office/officeart/2005/8/layout/lProcess2"/>
    <dgm:cxn modelId="{65388A4D-934B-4099-8515-0023AACCE767}" type="presParOf" srcId="{0084B0CF-CE5C-464D-8251-24969526A054}" destId="{B51460E6-C003-4BBB-A62B-B0D89B8EC945}" srcOrd="0" destOrd="0" presId="urn:microsoft.com/office/officeart/2005/8/layout/lProcess2"/>
    <dgm:cxn modelId="{951E63CF-392C-4B5D-B003-F64297C46DFD}" type="presParOf" srcId="{B51460E6-C003-4BBB-A62B-B0D89B8EC945}" destId="{49117A89-EF22-401E-9A20-97527F3FB019}"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4A054-4E84-4063-A411-99EF4CBAC880}"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C52B000F-5AB3-4662-8123-C78ECD139F33}">
      <dgm:prSet phldrT="[Text]" custT="1"/>
      <dgm:spPr/>
      <dgm:t>
        <a:bodyPr/>
        <a:lstStyle/>
        <a:p>
          <a:pPr algn="just"/>
          <a:r>
            <a:rPr lang="en-US" sz="2000" dirty="0" smtClean="0">
              <a:solidFill>
                <a:schemeClr val="bg1"/>
              </a:solidFill>
              <a:latin typeface="Times New Roman" pitchFamily="18" charset="0"/>
              <a:cs typeface="Times New Roman" pitchFamily="18" charset="0"/>
            </a:rPr>
            <a:t>Iron deficiency anemia related to poor food intake &amp; low dietary intake of iron as evidenced by pallor of skin and nails, marked Hb level = 11.1 g/dl which is lower than normal range</a:t>
          </a:r>
          <a:endParaRPr lang="en-US" sz="2000" dirty="0">
            <a:solidFill>
              <a:schemeClr val="bg1"/>
            </a:solidFill>
          </a:endParaRPr>
        </a:p>
      </dgm:t>
    </dgm:pt>
    <dgm:pt modelId="{F56C7AE4-7B39-458E-8F0A-BCA49D62EF66}" type="parTrans" cxnId="{D94C4902-2D68-4BDF-81D6-62E72885BC2C}">
      <dgm:prSet/>
      <dgm:spPr/>
      <dgm:t>
        <a:bodyPr/>
        <a:lstStyle/>
        <a:p>
          <a:endParaRPr lang="en-US"/>
        </a:p>
      </dgm:t>
    </dgm:pt>
    <dgm:pt modelId="{B1B85A0F-0728-492C-9787-E8B106C562FB}" type="sibTrans" cxnId="{D94C4902-2D68-4BDF-81D6-62E72885BC2C}">
      <dgm:prSet/>
      <dgm:spPr/>
      <dgm:t>
        <a:bodyPr/>
        <a:lstStyle/>
        <a:p>
          <a:endParaRPr lang="en-US"/>
        </a:p>
      </dgm:t>
    </dgm:pt>
    <dgm:pt modelId="{220D427D-CE0C-48CF-841C-9B42233477F4}">
      <dgm:prSet phldrT="[Text]" custT="1"/>
      <dgm:spPr/>
      <dgm:t>
        <a:bodyPr/>
        <a:lstStyle/>
        <a:p>
          <a:r>
            <a:rPr lang="en-US" sz="1600" b="1" dirty="0" smtClean="0"/>
            <a:t>Anemia</a:t>
          </a:r>
          <a:endParaRPr lang="en-US" sz="1600" b="1" dirty="0"/>
        </a:p>
      </dgm:t>
    </dgm:pt>
    <dgm:pt modelId="{306CE39C-F42F-41D6-8645-D9D4246A382D}" type="parTrans" cxnId="{65B86E9F-0FC2-46B1-9001-248C6B3B492A}">
      <dgm:prSet/>
      <dgm:spPr/>
      <dgm:t>
        <a:bodyPr/>
        <a:lstStyle/>
        <a:p>
          <a:endParaRPr lang="en-US"/>
        </a:p>
      </dgm:t>
    </dgm:pt>
    <dgm:pt modelId="{F4D8AA42-2067-47C6-B4E9-DCBF5AE659D6}" type="sibTrans" cxnId="{65B86E9F-0FC2-46B1-9001-248C6B3B492A}">
      <dgm:prSet/>
      <dgm:spPr/>
      <dgm:t>
        <a:bodyPr/>
        <a:lstStyle/>
        <a:p>
          <a:endParaRPr lang="en-US"/>
        </a:p>
      </dgm:t>
    </dgm:pt>
    <dgm:pt modelId="{85F4711F-7D96-476F-A4BD-B1FA233B2F5D}">
      <dgm:prSet phldrT="[Text]" custT="1"/>
      <dgm:spPr/>
      <dgm:t>
        <a:bodyPr/>
        <a:lstStyle/>
        <a:p>
          <a:pPr algn="just"/>
          <a:r>
            <a:rPr lang="en-US" sz="2000" b="0" i="0" dirty="0" smtClean="0">
              <a:latin typeface="Times New Roman" pitchFamily="18" charset="0"/>
              <a:cs typeface="Times New Roman" pitchFamily="18" charset="0"/>
            </a:rPr>
            <a:t>Zinc deficiency related to Poor zinc intake &amp; Genetic disorder as evidenced by Dermatitis &amp;amp; Body hair loss</a:t>
          </a:r>
          <a:endParaRPr lang="en-US" sz="2000" dirty="0">
            <a:latin typeface="Times New Roman" pitchFamily="18" charset="0"/>
            <a:cs typeface="Times New Roman" pitchFamily="18" charset="0"/>
          </a:endParaRPr>
        </a:p>
      </dgm:t>
    </dgm:pt>
    <dgm:pt modelId="{E2F45BCA-E323-4B86-8A12-0E3774765CEB}" type="parTrans" cxnId="{A982B987-ECA8-425F-B4CD-819686B02B95}">
      <dgm:prSet/>
      <dgm:spPr/>
      <dgm:t>
        <a:bodyPr/>
        <a:lstStyle/>
        <a:p>
          <a:endParaRPr lang="en-US"/>
        </a:p>
      </dgm:t>
    </dgm:pt>
    <dgm:pt modelId="{530E88D0-8B78-40A0-9272-44D0ECC77125}" type="sibTrans" cxnId="{A982B987-ECA8-425F-B4CD-819686B02B95}">
      <dgm:prSet/>
      <dgm:spPr/>
      <dgm:t>
        <a:bodyPr/>
        <a:lstStyle/>
        <a:p>
          <a:endParaRPr lang="en-US"/>
        </a:p>
      </dgm:t>
    </dgm:pt>
    <dgm:pt modelId="{BB20A05E-9208-42F6-A675-9B418251BD16}">
      <dgm:prSet phldrT="[Text]" custT="1"/>
      <dgm:spPr/>
      <dgm:t>
        <a:bodyPr/>
        <a:lstStyle/>
        <a:p>
          <a:r>
            <a:rPr lang="en-US" sz="1600" b="1" dirty="0" smtClean="0"/>
            <a:t>Zinc</a:t>
          </a:r>
          <a:r>
            <a:rPr lang="en-US" sz="1600" b="1" baseline="0" dirty="0" smtClean="0"/>
            <a:t>deficiency</a:t>
          </a:r>
          <a:endParaRPr lang="en-US" sz="1600" b="1" dirty="0"/>
        </a:p>
      </dgm:t>
    </dgm:pt>
    <dgm:pt modelId="{AC32CF22-E2F6-4EB3-856F-0F242DE3D8A5}" type="parTrans" cxnId="{96A765C8-82AA-4C77-8801-75C31102532D}">
      <dgm:prSet/>
      <dgm:spPr/>
      <dgm:t>
        <a:bodyPr/>
        <a:lstStyle/>
        <a:p>
          <a:endParaRPr lang="en-US"/>
        </a:p>
      </dgm:t>
    </dgm:pt>
    <dgm:pt modelId="{D19F09C1-1BE3-4ADF-B2C5-33D733ABF49D}" type="sibTrans" cxnId="{96A765C8-82AA-4C77-8801-75C31102532D}">
      <dgm:prSet/>
      <dgm:spPr/>
      <dgm:t>
        <a:bodyPr/>
        <a:lstStyle/>
        <a:p>
          <a:endParaRPr lang="en-US"/>
        </a:p>
      </dgm:t>
    </dgm:pt>
    <dgm:pt modelId="{A782C55B-DD3C-40BC-BF87-66462C7F0DA5}">
      <dgm:prSet phldrT="[Text]" custT="1"/>
      <dgm:spPr/>
      <dgm:t>
        <a:bodyPr/>
        <a:lstStyle/>
        <a:p>
          <a:pPr algn="just"/>
          <a:r>
            <a:rPr lang="en-US" sz="2000" dirty="0" smtClean="0">
              <a:solidFill>
                <a:schemeClr val="bg1"/>
              </a:solidFill>
              <a:latin typeface="Times New Roman" pitchFamily="18" charset="0"/>
              <a:cs typeface="Times New Roman" pitchFamily="18" charset="0"/>
            </a:rPr>
            <a:t>Severe diarrhea related to zinc deficiency &amp; inadequate dietary zinc absorption as evidenced by increased bowel movement i.e.5-6 or more times a day (watery stools).</a:t>
          </a:r>
          <a:endParaRPr lang="en-US" sz="2000" dirty="0">
            <a:solidFill>
              <a:schemeClr val="bg1"/>
            </a:solidFill>
          </a:endParaRPr>
        </a:p>
      </dgm:t>
    </dgm:pt>
    <dgm:pt modelId="{480AE399-A900-4E5A-A976-4A8E3FE8954E}" type="parTrans" cxnId="{67B1A35C-6F9C-421C-B6A7-D1647FCC3773}">
      <dgm:prSet/>
      <dgm:spPr/>
      <dgm:t>
        <a:bodyPr/>
        <a:lstStyle/>
        <a:p>
          <a:endParaRPr lang="en-US"/>
        </a:p>
      </dgm:t>
    </dgm:pt>
    <dgm:pt modelId="{A5EE9F74-B807-41F7-AEB5-EE00ED254A87}" type="sibTrans" cxnId="{67B1A35C-6F9C-421C-B6A7-D1647FCC3773}">
      <dgm:prSet/>
      <dgm:spPr/>
      <dgm:t>
        <a:bodyPr/>
        <a:lstStyle/>
        <a:p>
          <a:endParaRPr lang="en-US"/>
        </a:p>
      </dgm:t>
    </dgm:pt>
    <dgm:pt modelId="{AAFA5B40-F63B-4924-8DB1-66606AD8E650}">
      <dgm:prSet phldrT="[Text]" custT="1"/>
      <dgm:spPr/>
      <dgm:t>
        <a:bodyPr/>
        <a:lstStyle/>
        <a:p>
          <a:r>
            <a:rPr lang="en-US" sz="1600" b="1" i="0" dirty="0" smtClean="0"/>
            <a:t>Severe diarrhea</a:t>
          </a:r>
          <a:endParaRPr lang="en-US" sz="1600" b="1" dirty="0"/>
        </a:p>
      </dgm:t>
    </dgm:pt>
    <dgm:pt modelId="{AD185E0C-9294-4B85-959C-935E88D2C025}" type="sibTrans" cxnId="{3C8BEF7B-949A-4CB2-9276-047F22FCB7A3}">
      <dgm:prSet/>
      <dgm:spPr/>
      <dgm:t>
        <a:bodyPr/>
        <a:lstStyle/>
        <a:p>
          <a:endParaRPr lang="en-US"/>
        </a:p>
      </dgm:t>
    </dgm:pt>
    <dgm:pt modelId="{DD8E9D50-AB63-4112-BDD9-AE88BCD853C7}" type="parTrans" cxnId="{3C8BEF7B-949A-4CB2-9276-047F22FCB7A3}">
      <dgm:prSet/>
      <dgm:spPr/>
      <dgm:t>
        <a:bodyPr/>
        <a:lstStyle/>
        <a:p>
          <a:endParaRPr lang="en-US"/>
        </a:p>
      </dgm:t>
    </dgm:pt>
    <dgm:pt modelId="{34B4BF38-B18B-4572-AD90-DA72044E8F54}">
      <dgm:prSet phldrT="[Text]" custT="1"/>
      <dgm:spPr/>
      <dgm:t>
        <a:bodyPr/>
        <a:lstStyle/>
        <a:p>
          <a:pPr algn="just"/>
          <a:r>
            <a:rPr lang="en-US" sz="2000" dirty="0" smtClean="0">
              <a:solidFill>
                <a:schemeClr val="bg1"/>
              </a:solidFill>
              <a:latin typeface="Times New Roman" pitchFamily="18" charset="0"/>
              <a:cs typeface="Times New Roman" pitchFamily="18" charset="0"/>
            </a:rPr>
            <a:t>Malnourishment related to low caloric intake as evidenced by body weight = 23kg, marked BMI =13.2 percentile which is lower than normal range.</a:t>
          </a:r>
          <a:endParaRPr lang="en-US" sz="2000" dirty="0">
            <a:solidFill>
              <a:schemeClr val="bg1"/>
            </a:solidFill>
          </a:endParaRPr>
        </a:p>
      </dgm:t>
    </dgm:pt>
    <dgm:pt modelId="{0D345184-4E38-4E6A-BA07-F5B825525427}" type="parTrans" cxnId="{6C885938-B385-44D5-9DA9-B04EA6C38C8A}">
      <dgm:prSet/>
      <dgm:spPr/>
      <dgm:t>
        <a:bodyPr/>
        <a:lstStyle/>
        <a:p>
          <a:endParaRPr lang="en-US"/>
        </a:p>
      </dgm:t>
    </dgm:pt>
    <dgm:pt modelId="{0710DB1F-9A2E-40DA-B90D-0D4B6FAD6044}" type="sibTrans" cxnId="{6C885938-B385-44D5-9DA9-B04EA6C38C8A}">
      <dgm:prSet/>
      <dgm:spPr/>
      <dgm:t>
        <a:bodyPr/>
        <a:lstStyle/>
        <a:p>
          <a:endParaRPr lang="en-US"/>
        </a:p>
      </dgm:t>
    </dgm:pt>
    <dgm:pt modelId="{8E666E6A-C56C-441E-AB0A-2361DBC93CE7}">
      <dgm:prSet phldrT="[Text]" custT="1"/>
      <dgm:spPr/>
      <dgm:t>
        <a:bodyPr/>
        <a:lstStyle/>
        <a:p>
          <a:r>
            <a:rPr lang="en-US" sz="1600" b="1" i="0" dirty="0" smtClean="0"/>
            <a:t>Underweight</a:t>
          </a:r>
          <a:endParaRPr lang="en-US" sz="1600" dirty="0"/>
        </a:p>
      </dgm:t>
    </dgm:pt>
    <dgm:pt modelId="{995402A3-8DBB-46E6-9623-195C2FA094ED}" type="parTrans" cxnId="{E6084400-9F02-47C7-A109-7734A7243F0E}">
      <dgm:prSet/>
      <dgm:spPr/>
      <dgm:t>
        <a:bodyPr/>
        <a:lstStyle/>
        <a:p>
          <a:endParaRPr lang="en-US"/>
        </a:p>
      </dgm:t>
    </dgm:pt>
    <dgm:pt modelId="{36F780A8-66CC-4668-B33B-FF52E674D4C0}" type="sibTrans" cxnId="{E6084400-9F02-47C7-A109-7734A7243F0E}">
      <dgm:prSet/>
      <dgm:spPr/>
      <dgm:t>
        <a:bodyPr/>
        <a:lstStyle/>
        <a:p>
          <a:endParaRPr lang="en-US"/>
        </a:p>
      </dgm:t>
    </dgm:pt>
    <dgm:pt modelId="{83F0E4DF-49F3-46B2-8F7A-CAADB62E29B4}" type="pres">
      <dgm:prSet presAssocID="{2A94A054-4E84-4063-A411-99EF4CBAC880}" presName="linear" presStyleCnt="0">
        <dgm:presLayoutVars>
          <dgm:animLvl val="lvl"/>
          <dgm:resizeHandles val="exact"/>
        </dgm:presLayoutVars>
      </dgm:prSet>
      <dgm:spPr/>
      <dgm:t>
        <a:bodyPr/>
        <a:lstStyle/>
        <a:p>
          <a:endParaRPr lang="en-US"/>
        </a:p>
      </dgm:t>
    </dgm:pt>
    <dgm:pt modelId="{B7C4CDBA-F33D-4CE4-AA89-710987325F0F}" type="pres">
      <dgm:prSet presAssocID="{C52B000F-5AB3-4662-8123-C78ECD139F33}" presName="parentText" presStyleLbl="node1" presStyleIdx="0" presStyleCnt="4" custScaleY="124698">
        <dgm:presLayoutVars>
          <dgm:chMax val="0"/>
          <dgm:bulletEnabled val="1"/>
        </dgm:presLayoutVars>
      </dgm:prSet>
      <dgm:spPr/>
      <dgm:t>
        <a:bodyPr/>
        <a:lstStyle/>
        <a:p>
          <a:endParaRPr lang="en-US"/>
        </a:p>
      </dgm:t>
    </dgm:pt>
    <dgm:pt modelId="{24BBBDDE-256E-44A2-BD09-E8B74C1E4716}" type="pres">
      <dgm:prSet presAssocID="{C52B000F-5AB3-4662-8123-C78ECD139F33}" presName="childText" presStyleLbl="revTx" presStyleIdx="0" presStyleCnt="4">
        <dgm:presLayoutVars>
          <dgm:bulletEnabled val="1"/>
        </dgm:presLayoutVars>
      </dgm:prSet>
      <dgm:spPr/>
      <dgm:t>
        <a:bodyPr/>
        <a:lstStyle/>
        <a:p>
          <a:endParaRPr lang="en-US"/>
        </a:p>
      </dgm:t>
    </dgm:pt>
    <dgm:pt modelId="{77C88D88-E162-48F6-B168-355634483973}" type="pres">
      <dgm:prSet presAssocID="{85F4711F-7D96-476F-A4BD-B1FA233B2F5D}" presName="parentText" presStyleLbl="node1" presStyleIdx="1" presStyleCnt="4">
        <dgm:presLayoutVars>
          <dgm:chMax val="0"/>
          <dgm:bulletEnabled val="1"/>
        </dgm:presLayoutVars>
      </dgm:prSet>
      <dgm:spPr/>
      <dgm:t>
        <a:bodyPr/>
        <a:lstStyle/>
        <a:p>
          <a:endParaRPr lang="en-US"/>
        </a:p>
      </dgm:t>
    </dgm:pt>
    <dgm:pt modelId="{87C2954E-50E9-4FC3-87ED-05F22044419F}" type="pres">
      <dgm:prSet presAssocID="{85F4711F-7D96-476F-A4BD-B1FA233B2F5D}" presName="childText" presStyleLbl="revTx" presStyleIdx="1" presStyleCnt="4">
        <dgm:presLayoutVars>
          <dgm:bulletEnabled val="1"/>
        </dgm:presLayoutVars>
      </dgm:prSet>
      <dgm:spPr/>
      <dgm:t>
        <a:bodyPr/>
        <a:lstStyle/>
        <a:p>
          <a:endParaRPr lang="en-US"/>
        </a:p>
      </dgm:t>
    </dgm:pt>
    <dgm:pt modelId="{8540CD17-A21A-44E1-A683-9CEFFD3838FB}" type="pres">
      <dgm:prSet presAssocID="{A782C55B-DD3C-40BC-BF87-66462C7F0DA5}" presName="parentText" presStyleLbl="node1" presStyleIdx="2" presStyleCnt="4">
        <dgm:presLayoutVars>
          <dgm:chMax val="0"/>
          <dgm:bulletEnabled val="1"/>
        </dgm:presLayoutVars>
      </dgm:prSet>
      <dgm:spPr/>
      <dgm:t>
        <a:bodyPr/>
        <a:lstStyle/>
        <a:p>
          <a:endParaRPr lang="en-US"/>
        </a:p>
      </dgm:t>
    </dgm:pt>
    <dgm:pt modelId="{0962ECCB-746D-46A1-94EE-34CA7084A125}" type="pres">
      <dgm:prSet presAssocID="{A782C55B-DD3C-40BC-BF87-66462C7F0DA5}" presName="childText" presStyleLbl="revTx" presStyleIdx="2" presStyleCnt="4">
        <dgm:presLayoutVars>
          <dgm:bulletEnabled val="1"/>
        </dgm:presLayoutVars>
      </dgm:prSet>
      <dgm:spPr/>
      <dgm:t>
        <a:bodyPr/>
        <a:lstStyle/>
        <a:p>
          <a:endParaRPr lang="en-US"/>
        </a:p>
      </dgm:t>
    </dgm:pt>
    <dgm:pt modelId="{2D6F316F-D2CB-48B1-8B08-5BF0AB783ECC}" type="pres">
      <dgm:prSet presAssocID="{34B4BF38-B18B-4572-AD90-DA72044E8F54}" presName="parentText" presStyleLbl="node1" presStyleIdx="3" presStyleCnt="4">
        <dgm:presLayoutVars>
          <dgm:chMax val="0"/>
          <dgm:bulletEnabled val="1"/>
        </dgm:presLayoutVars>
      </dgm:prSet>
      <dgm:spPr/>
      <dgm:t>
        <a:bodyPr/>
        <a:lstStyle/>
        <a:p>
          <a:endParaRPr lang="en-US"/>
        </a:p>
      </dgm:t>
    </dgm:pt>
    <dgm:pt modelId="{7DE16D1D-6535-4CED-913C-62D6AB5A37C2}" type="pres">
      <dgm:prSet presAssocID="{34B4BF38-B18B-4572-AD90-DA72044E8F54}" presName="childText" presStyleLbl="revTx" presStyleIdx="3" presStyleCnt="4">
        <dgm:presLayoutVars>
          <dgm:bulletEnabled val="1"/>
        </dgm:presLayoutVars>
      </dgm:prSet>
      <dgm:spPr/>
      <dgm:t>
        <a:bodyPr/>
        <a:lstStyle/>
        <a:p>
          <a:endParaRPr lang="en-US"/>
        </a:p>
      </dgm:t>
    </dgm:pt>
  </dgm:ptLst>
  <dgm:cxnLst>
    <dgm:cxn modelId="{3D633EDA-174A-445F-9280-EDB9DE00CF94}" type="presOf" srcId="{220D427D-CE0C-48CF-841C-9B42233477F4}" destId="{24BBBDDE-256E-44A2-BD09-E8B74C1E4716}" srcOrd="0" destOrd="0" presId="urn:microsoft.com/office/officeart/2005/8/layout/vList2"/>
    <dgm:cxn modelId="{025B3F26-DCF4-4D6C-9ACF-294A5D71784B}" type="presOf" srcId="{34B4BF38-B18B-4572-AD90-DA72044E8F54}" destId="{2D6F316F-D2CB-48B1-8B08-5BF0AB783ECC}" srcOrd="0" destOrd="0" presId="urn:microsoft.com/office/officeart/2005/8/layout/vList2"/>
    <dgm:cxn modelId="{5F2EEB3D-7941-4286-BABA-0A20B08F25DA}" type="presOf" srcId="{AAFA5B40-F63B-4924-8DB1-66606AD8E650}" destId="{0962ECCB-746D-46A1-94EE-34CA7084A125}" srcOrd="0" destOrd="0" presId="urn:microsoft.com/office/officeart/2005/8/layout/vList2"/>
    <dgm:cxn modelId="{BF7C4A43-19FE-4598-B408-9ED26574B297}" type="presOf" srcId="{85F4711F-7D96-476F-A4BD-B1FA233B2F5D}" destId="{77C88D88-E162-48F6-B168-355634483973}" srcOrd="0" destOrd="0" presId="urn:microsoft.com/office/officeart/2005/8/layout/vList2"/>
    <dgm:cxn modelId="{A982B987-ECA8-425F-B4CD-819686B02B95}" srcId="{2A94A054-4E84-4063-A411-99EF4CBAC880}" destId="{85F4711F-7D96-476F-A4BD-B1FA233B2F5D}" srcOrd="1" destOrd="0" parTransId="{E2F45BCA-E323-4B86-8A12-0E3774765CEB}" sibTransId="{530E88D0-8B78-40A0-9272-44D0ECC77125}"/>
    <dgm:cxn modelId="{31BDF561-94B6-4832-880B-D5E640116969}" type="presOf" srcId="{BB20A05E-9208-42F6-A675-9B418251BD16}" destId="{87C2954E-50E9-4FC3-87ED-05F22044419F}" srcOrd="0" destOrd="0" presId="urn:microsoft.com/office/officeart/2005/8/layout/vList2"/>
    <dgm:cxn modelId="{D94C4902-2D68-4BDF-81D6-62E72885BC2C}" srcId="{2A94A054-4E84-4063-A411-99EF4CBAC880}" destId="{C52B000F-5AB3-4662-8123-C78ECD139F33}" srcOrd="0" destOrd="0" parTransId="{F56C7AE4-7B39-458E-8F0A-BCA49D62EF66}" sibTransId="{B1B85A0F-0728-492C-9787-E8B106C562FB}"/>
    <dgm:cxn modelId="{1411F3A7-2376-43F0-99C8-383F125FC634}" type="presOf" srcId="{2A94A054-4E84-4063-A411-99EF4CBAC880}" destId="{83F0E4DF-49F3-46B2-8F7A-CAADB62E29B4}" srcOrd="0" destOrd="0" presId="urn:microsoft.com/office/officeart/2005/8/layout/vList2"/>
    <dgm:cxn modelId="{3C8BEF7B-949A-4CB2-9276-047F22FCB7A3}" srcId="{A782C55B-DD3C-40BC-BF87-66462C7F0DA5}" destId="{AAFA5B40-F63B-4924-8DB1-66606AD8E650}" srcOrd="0" destOrd="0" parTransId="{DD8E9D50-AB63-4112-BDD9-AE88BCD853C7}" sibTransId="{AD185E0C-9294-4B85-959C-935E88D2C025}"/>
    <dgm:cxn modelId="{96A765C8-82AA-4C77-8801-75C31102532D}" srcId="{85F4711F-7D96-476F-A4BD-B1FA233B2F5D}" destId="{BB20A05E-9208-42F6-A675-9B418251BD16}" srcOrd="0" destOrd="0" parTransId="{AC32CF22-E2F6-4EB3-856F-0F242DE3D8A5}" sibTransId="{D19F09C1-1BE3-4ADF-B2C5-33D733ABF49D}"/>
    <dgm:cxn modelId="{917DDDBA-A18C-44D2-A05D-FBF8D0B89AAD}" type="presOf" srcId="{8E666E6A-C56C-441E-AB0A-2361DBC93CE7}" destId="{7DE16D1D-6535-4CED-913C-62D6AB5A37C2}" srcOrd="0" destOrd="0" presId="urn:microsoft.com/office/officeart/2005/8/layout/vList2"/>
    <dgm:cxn modelId="{6C885938-B385-44D5-9DA9-B04EA6C38C8A}" srcId="{2A94A054-4E84-4063-A411-99EF4CBAC880}" destId="{34B4BF38-B18B-4572-AD90-DA72044E8F54}" srcOrd="3" destOrd="0" parTransId="{0D345184-4E38-4E6A-BA07-F5B825525427}" sibTransId="{0710DB1F-9A2E-40DA-B90D-0D4B6FAD6044}"/>
    <dgm:cxn modelId="{E6084400-9F02-47C7-A109-7734A7243F0E}" srcId="{34B4BF38-B18B-4572-AD90-DA72044E8F54}" destId="{8E666E6A-C56C-441E-AB0A-2361DBC93CE7}" srcOrd="0" destOrd="0" parTransId="{995402A3-8DBB-46E6-9623-195C2FA094ED}" sibTransId="{36F780A8-66CC-4668-B33B-FF52E674D4C0}"/>
    <dgm:cxn modelId="{D561EAB9-9D28-4688-ABD6-8C0C2269136C}" type="presOf" srcId="{A782C55B-DD3C-40BC-BF87-66462C7F0DA5}" destId="{8540CD17-A21A-44E1-A683-9CEFFD3838FB}" srcOrd="0" destOrd="0" presId="urn:microsoft.com/office/officeart/2005/8/layout/vList2"/>
    <dgm:cxn modelId="{AAC5D787-337A-49FC-A5DF-219C751DE81A}" type="presOf" srcId="{C52B000F-5AB3-4662-8123-C78ECD139F33}" destId="{B7C4CDBA-F33D-4CE4-AA89-710987325F0F}" srcOrd="0" destOrd="0" presId="urn:microsoft.com/office/officeart/2005/8/layout/vList2"/>
    <dgm:cxn modelId="{67B1A35C-6F9C-421C-B6A7-D1647FCC3773}" srcId="{2A94A054-4E84-4063-A411-99EF4CBAC880}" destId="{A782C55B-DD3C-40BC-BF87-66462C7F0DA5}" srcOrd="2" destOrd="0" parTransId="{480AE399-A900-4E5A-A976-4A8E3FE8954E}" sibTransId="{A5EE9F74-B807-41F7-AEB5-EE00ED254A87}"/>
    <dgm:cxn modelId="{65B86E9F-0FC2-46B1-9001-248C6B3B492A}" srcId="{C52B000F-5AB3-4662-8123-C78ECD139F33}" destId="{220D427D-CE0C-48CF-841C-9B42233477F4}" srcOrd="0" destOrd="0" parTransId="{306CE39C-F42F-41D6-8645-D9D4246A382D}" sibTransId="{F4D8AA42-2067-47C6-B4E9-DCBF5AE659D6}"/>
    <dgm:cxn modelId="{B1C75C89-7C1B-46A0-9A71-7204FE2D9B98}" type="presParOf" srcId="{83F0E4DF-49F3-46B2-8F7A-CAADB62E29B4}" destId="{B7C4CDBA-F33D-4CE4-AA89-710987325F0F}" srcOrd="0" destOrd="0" presId="urn:microsoft.com/office/officeart/2005/8/layout/vList2"/>
    <dgm:cxn modelId="{C5A64FB5-7F80-4CC0-9D45-6F8A6893FDF4}" type="presParOf" srcId="{83F0E4DF-49F3-46B2-8F7A-CAADB62E29B4}" destId="{24BBBDDE-256E-44A2-BD09-E8B74C1E4716}" srcOrd="1" destOrd="0" presId="urn:microsoft.com/office/officeart/2005/8/layout/vList2"/>
    <dgm:cxn modelId="{8F2B4EA4-4654-4F3C-A9A0-420FA80F1BFB}" type="presParOf" srcId="{83F0E4DF-49F3-46B2-8F7A-CAADB62E29B4}" destId="{77C88D88-E162-48F6-B168-355634483973}" srcOrd="2" destOrd="0" presId="urn:microsoft.com/office/officeart/2005/8/layout/vList2"/>
    <dgm:cxn modelId="{7FCEF9FD-DFC9-4BF6-8F1F-69A9C9155AB9}" type="presParOf" srcId="{83F0E4DF-49F3-46B2-8F7A-CAADB62E29B4}" destId="{87C2954E-50E9-4FC3-87ED-05F22044419F}" srcOrd="3" destOrd="0" presId="urn:microsoft.com/office/officeart/2005/8/layout/vList2"/>
    <dgm:cxn modelId="{1461A6CB-5055-41AA-9429-AAAF7965C7D0}" type="presParOf" srcId="{83F0E4DF-49F3-46B2-8F7A-CAADB62E29B4}" destId="{8540CD17-A21A-44E1-A683-9CEFFD3838FB}" srcOrd="4" destOrd="0" presId="urn:microsoft.com/office/officeart/2005/8/layout/vList2"/>
    <dgm:cxn modelId="{85FE9C71-2FD3-4A3E-96EA-E0EB441C5681}" type="presParOf" srcId="{83F0E4DF-49F3-46B2-8F7A-CAADB62E29B4}" destId="{0962ECCB-746D-46A1-94EE-34CA7084A125}" srcOrd="5" destOrd="0" presId="urn:microsoft.com/office/officeart/2005/8/layout/vList2"/>
    <dgm:cxn modelId="{81C566E2-84DA-4FE0-ACEC-D2FBC41FCC3A}" type="presParOf" srcId="{83F0E4DF-49F3-46B2-8F7A-CAADB62E29B4}" destId="{2D6F316F-D2CB-48B1-8B08-5BF0AB783ECC}" srcOrd="6" destOrd="0" presId="urn:microsoft.com/office/officeart/2005/8/layout/vList2"/>
    <dgm:cxn modelId="{BD9D7BD2-A14A-4217-9499-1DFFDC5650CB}" type="presParOf" srcId="{83F0E4DF-49F3-46B2-8F7A-CAADB62E29B4}" destId="{7DE16D1D-6535-4CED-913C-62D6AB5A37C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26EBF-9371-4C1D-8A8B-C3D8B73F9A4B}">
      <dsp:nvSpPr>
        <dsp:cNvPr id="0" name=""/>
        <dsp:cNvSpPr/>
      </dsp:nvSpPr>
      <dsp:spPr>
        <a:xfrm>
          <a:off x="4678" y="0"/>
          <a:ext cx="4500895" cy="6332563"/>
        </a:xfrm>
        <a:prstGeom prst="roundRect">
          <a:avLst>
            <a:gd name="adj" fmla="val 10000"/>
          </a:avLst>
        </a:prstGeom>
        <a:solidFill>
          <a:schemeClr val="accent6">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kern="1200" dirty="0" smtClean="0">
              <a:latin typeface="Times New Roman" pitchFamily="18" charset="0"/>
              <a:cs typeface="Times New Roman" pitchFamily="18" charset="0"/>
            </a:rPr>
            <a:t>Primary acrodermatitis enteropathica</a:t>
          </a:r>
          <a:endParaRPr lang="en-US" sz="3200" kern="1200" dirty="0"/>
        </a:p>
      </dsp:txBody>
      <dsp:txXfrm>
        <a:off x="4678" y="0"/>
        <a:ext cx="4500895" cy="1899768"/>
      </dsp:txXfrm>
    </dsp:sp>
    <dsp:sp modelId="{F842FCC8-FC87-4C96-9B6B-E6B7BBCFB63E}">
      <dsp:nvSpPr>
        <dsp:cNvPr id="0" name=""/>
        <dsp:cNvSpPr/>
      </dsp:nvSpPr>
      <dsp:spPr>
        <a:xfrm>
          <a:off x="454768" y="1899768"/>
          <a:ext cx="3600716" cy="4116165"/>
        </a:xfrm>
        <a:prstGeom prst="roundRect">
          <a:avLst>
            <a:gd name="adj" fmla="val 10000"/>
          </a:avLst>
        </a:prstGeom>
        <a:solidFill>
          <a:schemeClr val="accent6">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0" tIns="47625" rIns="63500" bIns="47625" numCol="1" spcCol="1270" anchor="ctr" anchorCtr="0">
          <a:noAutofit/>
        </a:bodyPr>
        <a:lstStyle/>
        <a:p>
          <a:pPr lvl="0" algn="just" defTabSz="1111250">
            <a:lnSpc>
              <a:spcPct val="90000"/>
            </a:lnSpc>
            <a:spcBef>
              <a:spcPct val="0"/>
            </a:spcBef>
            <a:spcAft>
              <a:spcPct val="35000"/>
            </a:spcAft>
          </a:pPr>
          <a:r>
            <a:rPr lang="en-US" sz="2500" b="1" kern="1200" dirty="0" smtClean="0">
              <a:latin typeface="Times New Roman" pitchFamily="18" charset="0"/>
              <a:cs typeface="Times New Roman" pitchFamily="18" charset="0"/>
            </a:rPr>
            <a:t>Primary acrodermatitis enteropathica </a:t>
          </a:r>
          <a:r>
            <a:rPr lang="en-US" sz="2500" kern="1200" dirty="0" smtClean="0">
              <a:latin typeface="Times New Roman" pitchFamily="18" charset="0"/>
              <a:cs typeface="Times New Roman" pitchFamily="18" charset="0"/>
            </a:rPr>
            <a:t>is due to an inherited zinc transporter defect, resulting in reduced intestinal absorption of zinc. </a:t>
          </a:r>
          <a:endParaRPr lang="en-US" sz="2500" kern="1200" dirty="0">
            <a:latin typeface="Times New Roman" pitchFamily="18" charset="0"/>
            <a:cs typeface="Times New Roman" pitchFamily="18" charset="0"/>
          </a:endParaRPr>
        </a:p>
      </dsp:txBody>
      <dsp:txXfrm>
        <a:off x="560229" y="2005229"/>
        <a:ext cx="3389794" cy="3905243"/>
      </dsp:txXfrm>
    </dsp:sp>
    <dsp:sp modelId="{56B67A71-7CEB-43B0-93A8-A9FEE40C1631}">
      <dsp:nvSpPr>
        <dsp:cNvPr id="0" name=""/>
        <dsp:cNvSpPr/>
      </dsp:nvSpPr>
      <dsp:spPr>
        <a:xfrm>
          <a:off x="4843141" y="0"/>
          <a:ext cx="4500895" cy="6332563"/>
        </a:xfrm>
        <a:prstGeom prst="roundRect">
          <a:avLst>
            <a:gd name="adj" fmla="val 10000"/>
          </a:avLst>
        </a:prstGeom>
        <a:solidFill>
          <a:schemeClr val="accent6">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kern="1200" dirty="0" smtClean="0">
              <a:latin typeface="Times New Roman" pitchFamily="18" charset="0"/>
              <a:cs typeface="Times New Roman" pitchFamily="18" charset="0"/>
            </a:rPr>
            <a:t>Acquiredacrodermatitis enteropathica</a:t>
          </a:r>
          <a:endParaRPr lang="en-US" sz="3200" kern="1200" dirty="0"/>
        </a:p>
      </dsp:txBody>
      <dsp:txXfrm>
        <a:off x="4843141" y="0"/>
        <a:ext cx="4500895" cy="1899768"/>
      </dsp:txXfrm>
    </dsp:sp>
    <dsp:sp modelId="{49117A89-EF22-401E-9A20-97527F3FB019}">
      <dsp:nvSpPr>
        <dsp:cNvPr id="0" name=""/>
        <dsp:cNvSpPr/>
      </dsp:nvSpPr>
      <dsp:spPr>
        <a:xfrm>
          <a:off x="5293231" y="1899768"/>
          <a:ext cx="3600716" cy="4116165"/>
        </a:xfrm>
        <a:prstGeom prst="roundRect">
          <a:avLst>
            <a:gd name="adj" fmla="val 10000"/>
          </a:avLst>
        </a:prstGeom>
        <a:solidFill>
          <a:schemeClr val="accent6">
            <a:shade val="80000"/>
            <a:hueOff val="97152"/>
            <a:satOff val="-4621"/>
            <a:lumOff val="2607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0" tIns="47625" rIns="63500" bIns="47625" numCol="1" spcCol="1270" anchor="ctr" anchorCtr="0">
          <a:noAutofit/>
        </a:bodyPr>
        <a:lstStyle/>
        <a:p>
          <a:pPr lvl="0" algn="just" defTabSz="1111250">
            <a:lnSpc>
              <a:spcPct val="90000"/>
            </a:lnSpc>
            <a:spcBef>
              <a:spcPct val="0"/>
            </a:spcBef>
            <a:spcAft>
              <a:spcPct val="35000"/>
            </a:spcAft>
          </a:pPr>
          <a:r>
            <a:rPr lang="en-US" sz="2500" b="1" kern="1200" dirty="0" smtClean="0">
              <a:latin typeface="Times New Roman" pitchFamily="18" charset="0"/>
              <a:cs typeface="Times New Roman" pitchFamily="18" charset="0"/>
            </a:rPr>
            <a:t>Acquiredacrodermatitis enteropathica </a:t>
          </a:r>
          <a:r>
            <a:rPr lang="en-US" sz="2500" kern="1200" dirty="0" smtClean="0">
              <a:latin typeface="Times New Roman" pitchFamily="18" charset="0"/>
              <a:cs typeface="Times New Roman" pitchFamily="18" charset="0"/>
            </a:rPr>
            <a:t>may be a result of reducedintake of zinc,increased demand, malabsorption, or may rarely be associated with certain metabolic disorders.</a:t>
          </a:r>
          <a:endParaRPr lang="en-US" sz="2500" b="0" i="0" kern="1200" dirty="0">
            <a:latin typeface="Times New Roman" pitchFamily="18" charset="0"/>
            <a:cs typeface="Times New Roman" pitchFamily="18" charset="0"/>
          </a:endParaRPr>
        </a:p>
      </dsp:txBody>
      <dsp:txXfrm>
        <a:off x="5398692" y="2005229"/>
        <a:ext cx="3389794" cy="3905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CDBA-F33D-4CE4-AA89-710987325F0F}">
      <dsp:nvSpPr>
        <dsp:cNvPr id="0" name=""/>
        <dsp:cNvSpPr/>
      </dsp:nvSpPr>
      <dsp:spPr>
        <a:xfrm>
          <a:off x="0" y="56311"/>
          <a:ext cx="9554950" cy="131306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smtClean="0">
              <a:solidFill>
                <a:schemeClr val="bg1"/>
              </a:solidFill>
              <a:latin typeface="Times New Roman" pitchFamily="18" charset="0"/>
              <a:cs typeface="Times New Roman" pitchFamily="18" charset="0"/>
            </a:rPr>
            <a:t>Iron deficiency anemia related to poor food intake &amp; low dietary intake of iron as evidenced by pallor of skin and nails, marked Hb level = 11.1 g/dl which is lower than normal range</a:t>
          </a:r>
          <a:endParaRPr lang="en-US" sz="2000" kern="1200" dirty="0">
            <a:solidFill>
              <a:schemeClr val="bg1"/>
            </a:solidFill>
          </a:endParaRPr>
        </a:p>
      </dsp:txBody>
      <dsp:txXfrm>
        <a:off x="64099" y="120410"/>
        <a:ext cx="9426752" cy="1184871"/>
      </dsp:txXfrm>
    </dsp:sp>
    <dsp:sp modelId="{24BBBDDE-256E-44A2-BD09-E8B74C1E4716}">
      <dsp:nvSpPr>
        <dsp:cNvPr id="0" name=""/>
        <dsp:cNvSpPr/>
      </dsp:nvSpPr>
      <dsp:spPr>
        <a:xfrm>
          <a:off x="0" y="1369381"/>
          <a:ext cx="955495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3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smtClean="0"/>
            <a:t>Anemia</a:t>
          </a:r>
          <a:endParaRPr lang="en-US" sz="1600" b="1" kern="1200" dirty="0"/>
        </a:p>
      </dsp:txBody>
      <dsp:txXfrm>
        <a:off x="0" y="1369381"/>
        <a:ext cx="9554950" cy="414000"/>
      </dsp:txXfrm>
    </dsp:sp>
    <dsp:sp modelId="{77C88D88-E162-48F6-B168-355634483973}">
      <dsp:nvSpPr>
        <dsp:cNvPr id="0" name=""/>
        <dsp:cNvSpPr/>
      </dsp:nvSpPr>
      <dsp:spPr>
        <a:xfrm>
          <a:off x="0" y="1783381"/>
          <a:ext cx="9554950" cy="1053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b="0" i="0" kern="1200" dirty="0" smtClean="0">
              <a:latin typeface="Times New Roman" pitchFamily="18" charset="0"/>
              <a:cs typeface="Times New Roman" pitchFamily="18" charset="0"/>
            </a:rPr>
            <a:t>Zinc deficiency related to Poor zinc intake &amp; Genetic disorder as evidenced by Dermatitis &amp;amp; Body hair loss</a:t>
          </a:r>
          <a:endParaRPr lang="en-US" sz="2000" kern="1200" dirty="0">
            <a:latin typeface="Times New Roman" pitchFamily="18" charset="0"/>
            <a:cs typeface="Times New Roman" pitchFamily="18" charset="0"/>
          </a:endParaRPr>
        </a:p>
      </dsp:txBody>
      <dsp:txXfrm>
        <a:off x="51403" y="1834784"/>
        <a:ext cx="9452144" cy="950194"/>
      </dsp:txXfrm>
    </dsp:sp>
    <dsp:sp modelId="{87C2954E-50E9-4FC3-87ED-05F22044419F}">
      <dsp:nvSpPr>
        <dsp:cNvPr id="0" name=""/>
        <dsp:cNvSpPr/>
      </dsp:nvSpPr>
      <dsp:spPr>
        <a:xfrm>
          <a:off x="0" y="2836381"/>
          <a:ext cx="955495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3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smtClean="0"/>
            <a:t>Zinc</a:t>
          </a:r>
          <a:r>
            <a:rPr lang="en-US" sz="1600" b="1" kern="1200" baseline="0" dirty="0" smtClean="0"/>
            <a:t>deficiency</a:t>
          </a:r>
          <a:endParaRPr lang="en-US" sz="1600" b="1" kern="1200" dirty="0"/>
        </a:p>
      </dsp:txBody>
      <dsp:txXfrm>
        <a:off x="0" y="2836381"/>
        <a:ext cx="9554950" cy="414000"/>
      </dsp:txXfrm>
    </dsp:sp>
    <dsp:sp modelId="{8540CD17-A21A-44E1-A683-9CEFFD3838FB}">
      <dsp:nvSpPr>
        <dsp:cNvPr id="0" name=""/>
        <dsp:cNvSpPr/>
      </dsp:nvSpPr>
      <dsp:spPr>
        <a:xfrm>
          <a:off x="0" y="3250381"/>
          <a:ext cx="9554950" cy="1053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smtClean="0">
              <a:solidFill>
                <a:schemeClr val="bg1"/>
              </a:solidFill>
              <a:latin typeface="Times New Roman" pitchFamily="18" charset="0"/>
              <a:cs typeface="Times New Roman" pitchFamily="18" charset="0"/>
            </a:rPr>
            <a:t>Severe diarrhea related to zinc deficiency &amp; inadequate dietary zinc absorption as evidenced by increased bowel movement i.e.5-6 or more times a day (watery stools).</a:t>
          </a:r>
          <a:endParaRPr lang="en-US" sz="2000" kern="1200" dirty="0">
            <a:solidFill>
              <a:schemeClr val="bg1"/>
            </a:solidFill>
          </a:endParaRPr>
        </a:p>
      </dsp:txBody>
      <dsp:txXfrm>
        <a:off x="51403" y="3301784"/>
        <a:ext cx="9452144" cy="950194"/>
      </dsp:txXfrm>
    </dsp:sp>
    <dsp:sp modelId="{0962ECCB-746D-46A1-94EE-34CA7084A125}">
      <dsp:nvSpPr>
        <dsp:cNvPr id="0" name=""/>
        <dsp:cNvSpPr/>
      </dsp:nvSpPr>
      <dsp:spPr>
        <a:xfrm>
          <a:off x="0" y="4303381"/>
          <a:ext cx="955495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3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i="0" kern="1200" dirty="0" smtClean="0"/>
            <a:t>Severe diarrhea</a:t>
          </a:r>
          <a:endParaRPr lang="en-US" sz="1600" b="1" kern="1200" dirty="0"/>
        </a:p>
      </dsp:txBody>
      <dsp:txXfrm>
        <a:off x="0" y="4303381"/>
        <a:ext cx="9554950" cy="414000"/>
      </dsp:txXfrm>
    </dsp:sp>
    <dsp:sp modelId="{2D6F316F-D2CB-48B1-8B08-5BF0AB783ECC}">
      <dsp:nvSpPr>
        <dsp:cNvPr id="0" name=""/>
        <dsp:cNvSpPr/>
      </dsp:nvSpPr>
      <dsp:spPr>
        <a:xfrm>
          <a:off x="0" y="4717381"/>
          <a:ext cx="9554950" cy="1053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US" sz="2000" kern="1200" dirty="0" smtClean="0">
              <a:solidFill>
                <a:schemeClr val="bg1"/>
              </a:solidFill>
              <a:latin typeface="Times New Roman" pitchFamily="18" charset="0"/>
              <a:cs typeface="Times New Roman" pitchFamily="18" charset="0"/>
            </a:rPr>
            <a:t>Malnourishment related to low caloric intake as evidenced by body weight = 23kg, marked BMI =13.2 percentile which is lower than normal range.</a:t>
          </a:r>
          <a:endParaRPr lang="en-US" sz="2000" kern="1200" dirty="0">
            <a:solidFill>
              <a:schemeClr val="bg1"/>
            </a:solidFill>
          </a:endParaRPr>
        </a:p>
      </dsp:txBody>
      <dsp:txXfrm>
        <a:off x="51403" y="4768784"/>
        <a:ext cx="9452144" cy="950194"/>
      </dsp:txXfrm>
    </dsp:sp>
    <dsp:sp modelId="{7DE16D1D-6535-4CED-913C-62D6AB5A37C2}">
      <dsp:nvSpPr>
        <dsp:cNvPr id="0" name=""/>
        <dsp:cNvSpPr/>
      </dsp:nvSpPr>
      <dsp:spPr>
        <a:xfrm>
          <a:off x="0" y="5770381"/>
          <a:ext cx="955495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3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i="0" kern="1200" dirty="0" smtClean="0"/>
            <a:t>Underweight</a:t>
          </a:r>
          <a:endParaRPr lang="en-US" sz="1600" kern="1200" dirty="0"/>
        </a:p>
      </dsp:txBody>
      <dsp:txXfrm>
        <a:off x="0" y="5770381"/>
        <a:ext cx="9554950" cy="4140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7"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78"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19-May-21</a:t>
            </a:fld>
            <a:endParaRPr lang="en-US"/>
          </a:p>
        </p:txBody>
      </p:sp>
      <p:sp>
        <p:nvSpPr>
          <p:cNvPr id="1048779"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80"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235223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1"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772"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DE4977-72AD-4192-8A3E-A58289D6F15E}" type="datetimeFigureOut">
              <a:rPr lang="en-US" smtClean="0"/>
              <a:t>19-May-21</a:t>
            </a:fld>
            <a:endParaRPr lang="en-US"/>
          </a:p>
        </p:txBody>
      </p:sp>
      <p:sp>
        <p:nvSpPr>
          <p:cNvPr id="1048773"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774"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75"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776"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C5FDEB-C850-4172-A52A-11B6CE7C7B17}" type="slidenum">
              <a:rPr lang="en-US" smtClean="0"/>
              <a:t>‹#›</a:t>
            </a:fld>
            <a:endParaRPr lang="en-US"/>
          </a:p>
        </p:txBody>
      </p:sp>
    </p:spTree>
    <p:extLst>
      <p:ext uri="{BB962C8B-B14F-4D97-AF65-F5344CB8AC3E}">
        <p14:creationId xmlns:p14="http://schemas.microsoft.com/office/powerpoint/2010/main" val="2755964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medicine.medscape.com/article/1102575-treat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medicine.medscape.com/article/1102575-treatment#d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medicine.medscape.com/article/1102575-treatment#d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medicine.medscape.com/article/1102575-treatment#d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Slide Image Placeholder 1"/>
          <p:cNvSpPr>
            <a:spLocks noGrp="1" noRot="1" noChangeAspect="1"/>
          </p:cNvSpPr>
          <p:nvPr>
            <p:ph type="sldImg"/>
          </p:nvPr>
        </p:nvSpPr>
        <p:spPr/>
      </p:sp>
      <p:sp>
        <p:nvSpPr>
          <p:cNvPr id="1048580" name="Notes Placeholder 2"/>
          <p:cNvSpPr>
            <a:spLocks noGrp="1"/>
          </p:cNvSpPr>
          <p:nvPr>
            <p:ph type="body" idx="1"/>
          </p:nvPr>
        </p:nvSpPr>
        <p:spPr/>
        <p:txBody>
          <a:bodyPr>
            <a:normAutofit/>
          </a:bodyPr>
          <a:lstStyle/>
          <a:p>
            <a:endParaRPr lang="en-US" dirty="0"/>
          </a:p>
        </p:txBody>
      </p:sp>
      <p:sp>
        <p:nvSpPr>
          <p:cNvPr id="1048581" name="Slide Number Placeholder 3"/>
          <p:cNvSpPr>
            <a:spLocks noGrp="1"/>
          </p:cNvSpPr>
          <p:nvPr>
            <p:ph type="sldNum" sz="quarter" idx="10"/>
          </p:nvPr>
        </p:nvSpPr>
        <p:spPr/>
        <p:txBody>
          <a:bodyPr/>
          <a:lstStyle/>
          <a:p>
            <a:fld id="{C8C5FDEB-C850-4172-A52A-11B6CE7C7B1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Slide Image Placeholder 1"/>
          <p:cNvSpPr>
            <a:spLocks noGrp="1" noRot="1" noChangeAspect="1"/>
          </p:cNvSpPr>
          <p:nvPr>
            <p:ph type="sldImg"/>
          </p:nvPr>
        </p:nvSpPr>
        <p:spPr/>
      </p:sp>
      <p:sp>
        <p:nvSpPr>
          <p:cNvPr id="1048655" name="Notes Placeholder 2"/>
          <p:cNvSpPr>
            <a:spLocks noGrp="1"/>
          </p:cNvSpPr>
          <p:nvPr>
            <p:ph type="body" idx="1"/>
          </p:nvPr>
        </p:nvSpPr>
        <p:spPr/>
        <p:txBody>
          <a:bodyPr/>
          <a:lstStyle/>
          <a:p>
            <a:endParaRPr lang="en-US" dirty="0"/>
          </a:p>
        </p:txBody>
      </p:sp>
      <p:sp>
        <p:nvSpPr>
          <p:cNvPr id="1048656" name="Slide Number Placeholder 3"/>
          <p:cNvSpPr>
            <a:spLocks noGrp="1"/>
          </p:cNvSpPr>
          <p:nvPr>
            <p:ph type="sldNum" sz="quarter" idx="10"/>
          </p:nvPr>
        </p:nvSpPr>
        <p:spPr/>
        <p:txBody>
          <a:bodyPr/>
          <a:lstStyle/>
          <a:p>
            <a:fld id="{C8C5FDEB-C850-4172-A52A-11B6CE7C7B17}" type="slidenum">
              <a:rPr lang="en-US" smtClean="0"/>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p:sp>
      <p:sp>
        <p:nvSpPr>
          <p:cNvPr id="1048591" name="Notes Placeholder 2"/>
          <p:cNvSpPr>
            <a:spLocks noGrp="1"/>
          </p:cNvSpPr>
          <p:nvPr>
            <p:ph type="body" idx="1"/>
          </p:nvPr>
        </p:nvSpPr>
        <p:spPr/>
        <p:txBody>
          <a:bodyPr/>
          <a:lstStyle/>
          <a:p>
            <a:endParaRPr lang="en-US" dirty="0"/>
          </a:p>
        </p:txBody>
      </p:sp>
      <p:sp>
        <p:nvSpPr>
          <p:cNvPr id="1048592" name="Slide Number Placeholder 3"/>
          <p:cNvSpPr>
            <a:spLocks noGrp="1"/>
          </p:cNvSpPr>
          <p:nvPr>
            <p:ph type="sldNum" sz="quarter" idx="10"/>
          </p:nvPr>
        </p:nvSpPr>
        <p:spPr/>
        <p:txBody>
          <a:bodyPr/>
          <a:lstStyle/>
          <a:p>
            <a:fld id="{C8C5FDEB-C850-4172-A52A-11B6CE7C7B17}" type="slidenum">
              <a:rPr lang="en-US" smtClean="0"/>
              <a:t>11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p:cNvSpPr>
          <p:nvPr>
            <p:ph type="sldImg"/>
          </p:nvPr>
        </p:nvSpPr>
        <p:spPr/>
      </p:sp>
      <p:sp>
        <p:nvSpPr>
          <p:cNvPr id="1048609" name="Notes Placeholder 2"/>
          <p:cNvSpPr>
            <a:spLocks noGrp="1"/>
          </p:cNvSpPr>
          <p:nvPr>
            <p:ph type="body" idx="1"/>
          </p:nvPr>
        </p:nvSpPr>
        <p:spPr/>
        <p:txBody>
          <a:bodyPr/>
          <a:lstStyle/>
          <a:p>
            <a:endParaRPr lang="en-US" baseline="0" dirty="0" smtClean="0"/>
          </a:p>
        </p:txBody>
      </p:sp>
      <p:sp>
        <p:nvSpPr>
          <p:cNvPr id="1048610" name="Slide Number Placeholder 3"/>
          <p:cNvSpPr>
            <a:spLocks noGrp="1"/>
          </p:cNvSpPr>
          <p:nvPr>
            <p:ph type="sldNum" sz="quarter" idx="10"/>
          </p:nvPr>
        </p:nvSpPr>
        <p:spPr/>
        <p:txBody>
          <a:bodyPr/>
          <a:lstStyle/>
          <a:p>
            <a:fld id="{C8C5FDEB-C850-4172-A52A-11B6CE7C7B17}" type="slidenum">
              <a:rPr lang="en-US" smtClean="0"/>
              <a:t>14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Slide Image Placeholder 1"/>
          <p:cNvSpPr>
            <a:spLocks noGrp="1" noRot="1" noChangeAspect="1"/>
          </p:cNvSpPr>
          <p:nvPr>
            <p:ph type="sldImg"/>
          </p:nvPr>
        </p:nvSpPr>
        <p:spPr/>
      </p:sp>
      <p:sp>
        <p:nvSpPr>
          <p:cNvPr id="1048699"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https://emedicine.medscape.com/article/1102575-treatment#d8</a:t>
            </a:r>
            <a:endParaRPr lang="en-US" dirty="0" smtClean="0"/>
          </a:p>
        </p:txBody>
      </p:sp>
      <p:sp>
        <p:nvSpPr>
          <p:cNvPr id="1048700" name="Slide Number Placeholder 3"/>
          <p:cNvSpPr>
            <a:spLocks noGrp="1"/>
          </p:cNvSpPr>
          <p:nvPr>
            <p:ph type="sldNum" sz="quarter" idx="10"/>
          </p:nvPr>
        </p:nvSpPr>
        <p:spPr/>
        <p:txBody>
          <a:bodyPr/>
          <a:lstStyle/>
          <a:p>
            <a:fld id="{C8C5FDEB-C850-4172-A52A-11B6CE7C7B17}" type="slidenum">
              <a:rPr lang="en-US" smtClean="0"/>
              <a:t>31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Slide Image Placeholder 1"/>
          <p:cNvSpPr>
            <a:spLocks noGrp="1" noRot="1" noChangeAspect="1"/>
          </p:cNvSpPr>
          <p:nvPr>
            <p:ph type="sldImg"/>
          </p:nvPr>
        </p:nvSpPr>
        <p:spPr/>
      </p:sp>
      <p:sp>
        <p:nvSpPr>
          <p:cNvPr id="1048671"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https://emedicine.medscape.com/article/1102575-treatment#d8</a:t>
            </a:r>
            <a:endParaRPr lang="en-US" dirty="0" smtClean="0"/>
          </a:p>
          <a:p>
            <a:endParaRPr lang="en-US" dirty="0"/>
          </a:p>
        </p:txBody>
      </p:sp>
      <p:sp>
        <p:nvSpPr>
          <p:cNvPr id="1048672" name="Slide Number Placeholder 3"/>
          <p:cNvSpPr>
            <a:spLocks noGrp="1"/>
          </p:cNvSpPr>
          <p:nvPr>
            <p:ph type="sldNum" sz="quarter" idx="10"/>
          </p:nvPr>
        </p:nvSpPr>
        <p:spPr/>
        <p:txBody>
          <a:bodyPr/>
          <a:lstStyle/>
          <a:p>
            <a:fld id="{C8C5FDEB-C850-4172-A52A-11B6CE7C7B17}" type="slidenum">
              <a:rPr lang="en-US" smtClean="0"/>
              <a:t>32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Slide Image Placeholder 1"/>
          <p:cNvSpPr>
            <a:spLocks noGrp="1" noRot="1" noChangeAspect="1"/>
          </p:cNvSpPr>
          <p:nvPr>
            <p:ph type="sldImg"/>
          </p:nvPr>
        </p:nvSpPr>
        <p:spPr/>
      </p:sp>
      <p:sp>
        <p:nvSpPr>
          <p:cNvPr id="1048707"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https://emedicine.medscape.com/article/1102575-treatment#d8</a:t>
            </a:r>
            <a:endParaRPr lang="en-US" dirty="0" smtClean="0"/>
          </a:p>
          <a:p>
            <a:endParaRPr lang="en-US" baseline="0" dirty="0" smtClean="0"/>
          </a:p>
        </p:txBody>
      </p:sp>
      <p:sp>
        <p:nvSpPr>
          <p:cNvPr id="1048708" name="Slide Number Placeholder 3"/>
          <p:cNvSpPr>
            <a:spLocks noGrp="1"/>
          </p:cNvSpPr>
          <p:nvPr>
            <p:ph type="sldNum" sz="quarter" idx="10"/>
          </p:nvPr>
        </p:nvSpPr>
        <p:spPr/>
        <p:txBody>
          <a:bodyPr/>
          <a:lstStyle/>
          <a:p>
            <a:fld id="{C8C5FDEB-C850-4172-A52A-11B6CE7C7B17}" type="slidenum">
              <a:rPr lang="en-US" smtClean="0"/>
              <a:t>33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Slide Image Placeholder 1"/>
          <p:cNvSpPr>
            <a:spLocks noGrp="1" noRot="1" noChangeAspect="1"/>
          </p:cNvSpPr>
          <p:nvPr>
            <p:ph type="sldImg"/>
          </p:nvPr>
        </p:nvSpPr>
        <p:spPr/>
      </p:sp>
      <p:sp>
        <p:nvSpPr>
          <p:cNvPr id="1048707"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https://emedicine.medscape.com/article/1102575-treatment#d8</a:t>
            </a:r>
            <a:endParaRPr lang="en-US" dirty="0" smtClean="0"/>
          </a:p>
          <a:p>
            <a:endParaRPr lang="en-US" baseline="0" dirty="0" smtClean="0"/>
          </a:p>
        </p:txBody>
      </p:sp>
      <p:sp>
        <p:nvSpPr>
          <p:cNvPr id="1048708" name="Slide Number Placeholder 3"/>
          <p:cNvSpPr>
            <a:spLocks noGrp="1"/>
          </p:cNvSpPr>
          <p:nvPr>
            <p:ph type="sldNum" sz="quarter" idx="10"/>
          </p:nvPr>
        </p:nvSpPr>
        <p:spPr/>
        <p:txBody>
          <a:bodyPr/>
          <a:lstStyle/>
          <a:p>
            <a:fld id="{C8C5FDEB-C850-4172-A52A-11B6CE7C7B17}" type="slidenum">
              <a:rPr lang="en-US" smtClean="0"/>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1048770"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1048673" name="Freeform: Shape 1"/>
          <p:cNvSpPr/>
          <p:nvPr userDrawn="1"/>
        </p:nvSpPr>
        <p:spPr>
          <a:xfrm>
            <a:off x="0" y="0"/>
            <a:ext cx="9569301"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tyle slide layout">
    <p:spTree>
      <p:nvGrpSpPr>
        <p:cNvPr id="1" name=""/>
        <p:cNvGrpSpPr/>
        <p:nvPr/>
      </p:nvGrpSpPr>
      <p:grpSpPr>
        <a:xfrm>
          <a:off x="0" y="0"/>
          <a:ext cx="0" cy="0"/>
          <a:chOff x="0" y="0"/>
          <a:chExt cx="0" cy="0"/>
        </a:xfrm>
      </p:grpSpPr>
      <p:sp>
        <p:nvSpPr>
          <p:cNvPr id="1048746"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48747" name="Picture Placeholder 2"/>
          <p:cNvSpPr>
            <a:spLocks noGrp="1"/>
          </p:cNvSpPr>
          <p:nvPr>
            <p:ph type="pic" idx="13" hasCustomPrompt="1"/>
          </p:nvPr>
        </p:nvSpPr>
        <p:spPr>
          <a:xfrm>
            <a:off x="6186492"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170" name="Group 2"/>
          <p:cNvGrpSpPr/>
          <p:nvPr userDrawn="1"/>
        </p:nvGrpSpPr>
        <p:grpSpPr>
          <a:xfrm>
            <a:off x="739021" y="1801308"/>
            <a:ext cx="2251388" cy="4202048"/>
            <a:chOff x="3501573" y="3178068"/>
            <a:chExt cx="1340594" cy="2737840"/>
          </a:xfrm>
        </p:grpSpPr>
        <p:sp>
          <p:nvSpPr>
            <p:cNvPr id="1048748"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048749"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048750"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048751"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048752"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048753"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71" name="Group 9"/>
            <p:cNvGrpSpPr/>
            <p:nvPr/>
          </p:nvGrpSpPr>
          <p:grpSpPr>
            <a:xfrm>
              <a:off x="4088508" y="5635852"/>
              <a:ext cx="173080" cy="173080"/>
              <a:chOff x="6768665" y="6038214"/>
              <a:chExt cx="147968" cy="147968"/>
            </a:xfrm>
          </p:grpSpPr>
          <p:sp>
            <p:nvSpPr>
              <p:cNvPr id="104875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756"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048757"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8"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8759" name="Picture Placeholder 2"/>
          <p:cNvSpPr>
            <a:spLocks noGrp="1"/>
          </p:cNvSpPr>
          <p:nvPr>
            <p:ph type="pic" idx="13" hasCustomPrompt="1"/>
          </p:nvPr>
        </p:nvSpPr>
        <p:spPr>
          <a:xfrm>
            <a:off x="989493" y="2484311"/>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48760" name="Freeform: Shape 16"/>
          <p:cNvSpPr/>
          <p:nvPr userDrawn="1"/>
        </p:nvSpPr>
        <p:spPr>
          <a:xfrm rot="1200000">
            <a:off x="-311851" y="-189268"/>
            <a:ext cx="714156"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61"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048719" name="Freeform: Shape 16"/>
          <p:cNvSpPr/>
          <p:nvPr userDrawn="1"/>
        </p:nvSpPr>
        <p:spPr>
          <a:xfrm rot="1200000">
            <a:off x="-311851" y="-189268"/>
            <a:ext cx="714156"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20"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64" name="Group 21"/>
          <p:cNvGrpSpPr/>
          <p:nvPr userDrawn="1"/>
        </p:nvGrpSpPr>
        <p:grpSpPr>
          <a:xfrm>
            <a:off x="758507" y="2603862"/>
            <a:ext cx="5920692" cy="3565483"/>
            <a:chOff x="4098364" y="1571764"/>
            <a:chExt cx="7301609" cy="4397082"/>
          </a:xfrm>
        </p:grpSpPr>
        <p:grpSp>
          <p:nvGrpSpPr>
            <p:cNvPr id="165" name="Graphic 55"/>
            <p:cNvGrpSpPr/>
            <p:nvPr/>
          </p:nvGrpSpPr>
          <p:grpSpPr>
            <a:xfrm>
              <a:off x="4910815" y="1571764"/>
              <a:ext cx="5616422" cy="3644404"/>
              <a:chOff x="5769768" y="3217068"/>
              <a:chExt cx="651510" cy="422754"/>
            </a:xfrm>
          </p:grpSpPr>
          <p:sp>
            <p:nvSpPr>
              <p:cNvPr id="1048721"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1048722"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1048723"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1048724"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1048725"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1048726"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1048727"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1048728"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048729"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048730"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048731"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048732"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048733"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1048734"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1048735"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66" name="Group 36"/>
            <p:cNvGrpSpPr/>
            <p:nvPr/>
          </p:nvGrpSpPr>
          <p:grpSpPr>
            <a:xfrm>
              <a:off x="5370712" y="5206368"/>
              <a:ext cx="4572000" cy="149296"/>
              <a:chOff x="5370712" y="5206368"/>
              <a:chExt cx="4572000" cy="149296"/>
            </a:xfrm>
          </p:grpSpPr>
          <p:sp>
            <p:nvSpPr>
              <p:cNvPr id="1048736"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37"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38"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39"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37"/>
            <p:cNvGrpSpPr/>
            <p:nvPr/>
          </p:nvGrpSpPr>
          <p:grpSpPr>
            <a:xfrm>
              <a:off x="7661590" y="1698465"/>
              <a:ext cx="114873" cy="114873"/>
              <a:chOff x="7627525" y="1132589"/>
              <a:chExt cx="234846" cy="234846"/>
            </a:xfrm>
          </p:grpSpPr>
          <p:sp>
            <p:nvSpPr>
              <p:cNvPr id="1048740"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1"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2"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8743"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4"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8745" name="Picture Placeholder 2"/>
          <p:cNvSpPr>
            <a:spLocks noGrp="1"/>
          </p:cNvSpPr>
          <p:nvPr>
            <p:ph type="pic" idx="13" hasCustomPrompt="1"/>
          </p:nvPr>
        </p:nvSpPr>
        <p:spPr>
          <a:xfrm>
            <a:off x="1619685"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1048648" name="Picture Placeholder 20"/>
          <p:cNvSpPr>
            <a:spLocks noGrp="1"/>
          </p:cNvSpPr>
          <p:nvPr>
            <p:ph type="pic" idx="11" hasCustomPrompt="1"/>
          </p:nvPr>
        </p:nvSpPr>
        <p:spPr>
          <a:xfrm>
            <a:off x="6587382"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649" name="Picture Placeholder 18"/>
          <p:cNvSpPr>
            <a:spLocks noGrp="1"/>
          </p:cNvSpPr>
          <p:nvPr>
            <p:ph type="pic" idx="12" hasCustomPrompt="1"/>
          </p:nvPr>
        </p:nvSpPr>
        <p:spPr>
          <a:xfrm>
            <a:off x="6587382"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650" name="Picture Placeholder 19"/>
          <p:cNvSpPr>
            <a:spLocks noGrp="1"/>
          </p:cNvSpPr>
          <p:nvPr>
            <p:ph type="pic" idx="13" hasCustomPrompt="1"/>
          </p:nvPr>
        </p:nvSpPr>
        <p:spPr>
          <a:xfrm>
            <a:off x="8420749" y="1890534"/>
            <a:ext cx="3100540"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1048718" name="Picture Placeholder 18"/>
          <p:cNvSpPr>
            <a:spLocks noGrp="1"/>
          </p:cNvSpPr>
          <p:nvPr>
            <p:ph type="pic" idx="12" hasCustomPrompt="1"/>
          </p:nvPr>
        </p:nvSpPr>
        <p:spPr>
          <a:xfrm>
            <a:off x="6480637" y="1431517"/>
            <a:ext cx="3994965"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1048769"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dirty="0">
              <a:solidFill>
                <a:srgbClr val="FFFFFF"/>
              </a:solidFill>
            </a:endParaRPr>
          </a:p>
        </p:txBody>
      </p:sp>
      <p:sp>
        <p:nvSpPr>
          <p:cNvPr id="8" name="Slide Number Placeholder 7"/>
          <p:cNvSpPr>
            <a:spLocks noGrp="1"/>
          </p:cNvSpPr>
          <p:nvPr>
            <p:ph type="sldNum" sz="quarter" idx="11"/>
          </p:nvPr>
        </p:nvSpPr>
        <p:spPr/>
        <p:txBody>
          <a:bodyPr/>
          <a:lstStyle/>
          <a:p>
            <a:fld id="{BC5217A8-0E06-4059-AC45-433E2E67A85D}" type="slidenum">
              <a:rPr kumimoji="0" lang="en-US" smtClean="0"/>
              <a:pPr eaLnBrk="1" latinLnBrk="0" hangingPunct="1"/>
              <a:t>‹#›</a:t>
            </a:fld>
            <a:endParaRPr kumimoji="0" lang="en-US" dirty="0">
              <a:solidFill>
                <a:srgbClr val="FFFFFF"/>
              </a:solidFill>
            </a:endParaRPr>
          </a:p>
        </p:txBody>
      </p:sp>
      <p:sp>
        <p:nvSpPr>
          <p:cNvPr id="9" name="Footer Placeholder 8"/>
          <p:cNvSpPr>
            <a:spLocks noGrp="1"/>
          </p:cNvSpPr>
          <p:nvPr>
            <p:ph type="ftr" sz="quarter" idx="12"/>
          </p:nvPr>
        </p:nvSpPr>
        <p:spPr/>
        <p:txBody>
          <a:bodyPr/>
          <a:lstStyle/>
          <a:p>
            <a:endParaRPr kumimoji="0" lang="en-US" dirty="0">
              <a:solidFill>
                <a:srgbClr val="FFFFFF"/>
              </a:solidFill>
            </a:endParaRPr>
          </a:p>
        </p:txBody>
      </p:sp>
      <p:pic>
        <p:nvPicPr>
          <p:cNvPr id="10" name="Picture 9" descr="Main LOGO - PNG.png"/>
          <p:cNvPicPr>
            <a:picLocks noChangeAspect="1"/>
          </p:cNvPicPr>
          <p:nvPr userDrawn="1"/>
        </p:nvPicPr>
        <p:blipFill>
          <a:blip r:embed="rId2" cstate="print"/>
          <a:stretch>
            <a:fillRect/>
          </a:stretch>
        </p:blipFill>
        <p:spPr>
          <a:xfrm>
            <a:off x="9652000" y="5410201"/>
            <a:ext cx="2540000" cy="692579"/>
          </a:xfrm>
          <a:prstGeom prst="rect">
            <a:avLst/>
          </a:prstGeom>
        </p:spPr>
      </p:pic>
      <p:pic>
        <p:nvPicPr>
          <p:cNvPr id="11" name="Picture 10" descr="QEC.png"/>
          <p:cNvPicPr>
            <a:picLocks noChangeAspect="1"/>
          </p:cNvPicPr>
          <p:nvPr userDrawn="1"/>
        </p:nvPicPr>
        <p:blipFill>
          <a:blip r:embed="rId3" cstate="print"/>
          <a:stretch>
            <a:fillRect/>
          </a:stretch>
        </p:blipFill>
        <p:spPr>
          <a:xfrm>
            <a:off x="101600" y="6400800"/>
            <a:ext cx="1811019" cy="6774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solidFill>
                <a:schemeClr val="tx2"/>
              </a:solidFill>
            </a:endParaRPr>
          </a:p>
        </p:txBody>
      </p:sp>
      <p:sp>
        <p:nvSpPr>
          <p:cNvPr id="5" name="Footer Placeholder 4"/>
          <p:cNvSpPr>
            <a:spLocks noGrp="1"/>
          </p:cNvSpPr>
          <p:nvPr>
            <p:ph type="ftr" sz="quarter" idx="11"/>
          </p:nvPr>
        </p:nvSpPr>
        <p:spPr/>
        <p:txBody>
          <a:bodyPr/>
          <a:lstStyle/>
          <a:p>
            <a:endParaRPr kumimoji="0" lang="en-US" dirty="0">
              <a:solidFill>
                <a:schemeClr val="tx2"/>
              </a:solidFill>
            </a:endParaRPr>
          </a:p>
        </p:txBody>
      </p:sp>
      <p:sp>
        <p:nvSpPr>
          <p:cNvPr id="6" name="Slide Number Placeholder 5"/>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dirty="0">
              <a:solidFill>
                <a:schemeClr val="tx2"/>
              </a:solidFill>
            </a:endParaRPr>
          </a:p>
        </p:txBody>
      </p:sp>
      <p:sp>
        <p:nvSpPr>
          <p:cNvPr id="3" name="Footer Placeholder 2"/>
          <p:cNvSpPr>
            <a:spLocks noGrp="1"/>
          </p:cNvSpPr>
          <p:nvPr>
            <p:ph type="ftr" sz="quarter" idx="11"/>
          </p:nvPr>
        </p:nvSpPr>
        <p:spPr/>
        <p:txBody>
          <a:bodyPr/>
          <a:lstStyle/>
          <a:p>
            <a:endParaRPr kumimoji="0" lang="en-US" dirty="0">
              <a:solidFill>
                <a:schemeClr val="tx2"/>
              </a:solidFill>
            </a:endParaRPr>
          </a:p>
        </p:txBody>
      </p:sp>
      <p:sp>
        <p:nvSpPr>
          <p:cNvPr id="4" name="Slide Number Placeholder 3"/>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9" name="Title 8"/>
          <p:cNvSpPr>
            <a:spLocks noGrp="1"/>
          </p:cNvSpPr>
          <p:nvPr>
            <p:ph type="ctrTitle"/>
          </p:nvPr>
        </p:nvSpPr>
        <p:spPr>
          <a:xfrm>
            <a:off x="914400" y="1752602"/>
            <a:ext cx="10363200" cy="1829761"/>
          </a:xfrm>
          <a:prstGeom prst="rect">
            <a:avLst/>
          </a:prstGeom>
        </p:spPr>
        <p:txBody>
          <a:bodyPr vert="horz" anchor="b">
            <a:normAutofit/>
          </a:bodyPr>
          <a:lstStyle>
            <a:lvl1pPr algn="r">
              <a:defRPr sz="4800" b="1" cap="none" spc="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defRPr>
            </a:lvl1pPr>
            <a:extLst/>
          </a:lstStyle>
          <a:p>
            <a:r>
              <a:rPr kumimoji="0" lang="en-US" smtClean="0"/>
              <a:t>Click to edit Master title style</a:t>
            </a:r>
            <a:endParaRPr kumimoji="0" lang="en-US" dirty="0"/>
          </a:p>
        </p:txBody>
      </p:sp>
      <p:sp>
        <p:nvSpPr>
          <p:cNvPr id="17" name="Subtitle 16"/>
          <p:cNvSpPr>
            <a:spLocks noGrp="1"/>
          </p:cNvSpPr>
          <p:nvPr>
            <p:ph type="subTitle" idx="1"/>
          </p:nvPr>
        </p:nvSpPr>
        <p:spPr>
          <a:xfrm>
            <a:off x="914400" y="3611607"/>
            <a:ext cx="10363200" cy="1199704"/>
          </a:xfrm>
          <a:prstGeom prst="rect">
            <a:avLst/>
          </a:prstGeo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dirty="0"/>
          </a:p>
        </p:txBody>
      </p:sp>
      <p:grpSp>
        <p:nvGrpSpPr>
          <p:cNvPr id="2" name="Group 1"/>
          <p:cNvGrpSpPr/>
          <p:nvPr/>
        </p:nvGrpSpPr>
        <p:grpSpPr>
          <a:xfrm>
            <a:off x="-5019" y="6096000"/>
            <a:ext cx="12197020" cy="769088"/>
            <a:chOff x="-3765" y="4832896"/>
            <a:chExt cx="9147765" cy="2032192"/>
          </a:xfrm>
          <a:solidFill>
            <a:srgbClr val="C2D64A"/>
          </a:solidFill>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black"/>
                </a:solidFill>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black"/>
                </a:solidFill>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gr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grp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3" name="Picture 12" descr="Main LOGO - PNG.png"/>
          <p:cNvPicPr>
            <a:picLocks noChangeAspect="1"/>
          </p:cNvPicPr>
          <p:nvPr userDrawn="1"/>
        </p:nvPicPr>
        <p:blipFill>
          <a:blip r:embed="rId2" cstate="print"/>
          <a:stretch>
            <a:fillRect/>
          </a:stretch>
        </p:blipFill>
        <p:spPr>
          <a:xfrm>
            <a:off x="9652000" y="5410201"/>
            <a:ext cx="2540000" cy="692579"/>
          </a:xfrm>
          <a:prstGeom prst="rect">
            <a:avLst/>
          </a:prstGeom>
        </p:spPr>
      </p:pic>
      <p:pic>
        <p:nvPicPr>
          <p:cNvPr id="14" name="Picture 13" descr="QEC.png"/>
          <p:cNvPicPr>
            <a:picLocks noChangeAspect="1"/>
          </p:cNvPicPr>
          <p:nvPr userDrawn="1"/>
        </p:nvPicPr>
        <p:blipFill>
          <a:blip r:embed="rId3" cstate="print"/>
          <a:stretch>
            <a:fillRect/>
          </a:stretch>
        </p:blipFill>
        <p:spPr>
          <a:xfrm>
            <a:off x="101600" y="6400800"/>
            <a:ext cx="1811019" cy="677438"/>
          </a:xfrm>
          <a:prstGeom prst="rect">
            <a:avLst/>
          </a:prstGeom>
        </p:spPr>
      </p:pic>
    </p:spTree>
    <p:extLst>
      <p:ext uri="{BB962C8B-B14F-4D97-AF65-F5344CB8AC3E}">
        <p14:creationId xmlns:p14="http://schemas.microsoft.com/office/powerpoint/2010/main" val="41663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F8CFA630-13BB-46C4-BD44-B2C5F9B66074}" type="datetimeFigureOut">
              <a:rPr lang="en-US" smtClean="0"/>
              <a:pPr eaLnBrk="1" latinLnBrk="0" hangingPunct="1"/>
              <a:t>19-May-21</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C5217A8-0E06-4059-AC45-433E2E67A85D}" type="slidenum">
              <a:rPr kumimoji="0" lang="en-US" smtClean="0"/>
              <a:pPr eaLnBrk="1" latinLnBrk="0" hangingPunct="1"/>
              <a:t>‹#›</a:t>
            </a:fld>
            <a:endParaRPr kumimoji="0" lang="en-US"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a:prstGeom prst="rect">
            <a:avLst/>
          </a:prstGeo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Title 6"/>
          <p:cNvSpPr>
            <a:spLocks noGrp="1"/>
          </p:cNvSpPr>
          <p:nvPr>
            <p:ph type="title"/>
          </p:nvPr>
        </p:nvSpPr>
        <p:spPr>
          <a:xfrm>
            <a:off x="609600" y="274638"/>
            <a:ext cx="10972800" cy="1143000"/>
          </a:xfrm>
          <a:prstGeom prst="rect">
            <a:avLst/>
          </a:prstGeom>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7681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847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Title 7"/>
          <p:cNvSpPr>
            <a:spLocks noGrp="1"/>
          </p:cNvSpPr>
          <p:nvPr>
            <p:ph type="title"/>
          </p:nvPr>
        </p:nvSpPr>
        <p:spPr>
          <a:xfrm>
            <a:off x="609600" y="274638"/>
            <a:ext cx="10972800" cy="1143000"/>
          </a:xfrm>
          <a:prstGeom prst="rect">
            <a:avLst/>
          </a:prstGeom>
        </p:spPr>
        <p:txBody>
          <a:bodyPr rtlCol="0"/>
          <a:lstStyle>
            <a:extLst/>
          </a:lstStyle>
          <a:p>
            <a:r>
              <a:rPr kumimoji="0" lang="en-US" smtClean="0"/>
              <a:t>Click to edit Master title style</a:t>
            </a:r>
            <a:endParaRPr kumimoji="0" lang="en-US"/>
          </a:p>
        </p:txBody>
      </p:sp>
    </p:spTree>
    <p:extLst>
      <p:ext uri="{BB962C8B-B14F-4D97-AF65-F5344CB8AC3E}">
        <p14:creationId xmlns:p14="http://schemas.microsoft.com/office/powerpoint/2010/main" val="1593062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48593" name="Freeform: Shape 11"/>
          <p:cNvSpPr/>
          <p:nvPr/>
        </p:nvSpPr>
        <p:spPr>
          <a:xfrm rot="1200000">
            <a:off x="-311851" y="-189268"/>
            <a:ext cx="714156"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4"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1048762"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73" name="Group 2"/>
          <p:cNvGrpSpPr/>
          <p:nvPr userDrawn="1"/>
        </p:nvGrpSpPr>
        <p:grpSpPr>
          <a:xfrm>
            <a:off x="0" y="5030642"/>
            <a:ext cx="11784651" cy="1581249"/>
            <a:chOff x="0" y="5030641"/>
            <a:chExt cx="11784650" cy="1581249"/>
          </a:xfrm>
        </p:grpSpPr>
        <p:grpSp>
          <p:nvGrpSpPr>
            <p:cNvPr id="174" name="Group 3"/>
            <p:cNvGrpSpPr/>
            <p:nvPr/>
          </p:nvGrpSpPr>
          <p:grpSpPr>
            <a:xfrm>
              <a:off x="10972494" y="5030641"/>
              <a:ext cx="812156" cy="1343445"/>
              <a:chOff x="10042059" y="85076"/>
              <a:chExt cx="1867634" cy="3089387"/>
            </a:xfrm>
          </p:grpSpPr>
          <p:sp>
            <p:nvSpPr>
              <p:cNvPr id="1048763"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48764"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65"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4"/>
            <p:cNvGrpSpPr/>
            <p:nvPr/>
          </p:nvGrpSpPr>
          <p:grpSpPr>
            <a:xfrm>
              <a:off x="0" y="6374086"/>
              <a:ext cx="11401431" cy="237804"/>
              <a:chOff x="0" y="6374086"/>
              <a:chExt cx="11401431" cy="237804"/>
            </a:xfrm>
          </p:grpSpPr>
          <p:sp>
            <p:nvSpPr>
              <p:cNvPr id="104876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6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6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67" r:id="rId3"/>
    <p:sldLayoutId id="2147483668" r:id="rId4"/>
    <p:sldLayoutId id="2147483669" r:id="rId5"/>
    <p:sldLayoutId id="2147483670" r:id="rId6"/>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19-May-21</a:t>
            </a:fld>
            <a:endParaRPr lang="en-US" dirty="0"/>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www.cdc.gov/growthcharts/data/set2/chart-03.pdf"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dermnetnz.org/topics/acrodermatitis-enteropathica/" TargetMode="External"/><Relationship Id="rId2" Type="http://schemas.openxmlformats.org/officeDocument/2006/relationships/hyperlink" Target="https://emedicine.medscape.com/article/1102575-treatment" TargetMode="Externa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6.xml"/><Relationship Id="rId5" Type="http://schemas.openxmlformats.org/officeDocument/2006/relationships/image" Target="../media/image48.jpeg"/><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3.xml"/><Relationship Id="rId5" Type="http://schemas.openxmlformats.org/officeDocument/2006/relationships/image" Target="../media/image54.jpeg"/><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2" Type="http://schemas.openxmlformats.org/officeDocument/2006/relationships/hyperlink" Target="https://dermnetnz.org/topics/acrodermatitis-enteropathica/" TargetMode="Externa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hyperlink" Target="https://emedicine.medscape.com/article/1102575-treatment"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emedicine.medscape.com/article/1102575-treatment"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2" descr="c5384071b473a41b08db300d863a4887.png"/>
          <p:cNvPicPr>
            <a:picLocks noChangeAspect="1"/>
          </p:cNvPicPr>
          <p:nvPr/>
        </p:nvPicPr>
        <p:blipFill>
          <a:blip r:embed="rId2" cstate="print"/>
          <a:srcRect l="4422" t="16023" r="5309" b="14004"/>
          <a:stretch>
            <a:fillRect/>
          </a:stretch>
        </p:blipFill>
        <p:spPr>
          <a:xfrm>
            <a:off x="0" y="0"/>
            <a:ext cx="12192000" cy="686740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0" name="Diagram 1"/>
          <p:cNvGraphicFramePr>
            <a:graphicFrameLocks/>
          </p:cNvGraphicFramePr>
          <p:nvPr>
            <p:extLst>
              <p:ext uri="{D42A27DB-BD31-4B8C-83A1-F6EECF244321}">
                <p14:modId xmlns:p14="http://schemas.microsoft.com/office/powerpoint/2010/main" val="3389923292"/>
              </p:ext>
            </p:extLst>
          </p:nvPr>
        </p:nvGraphicFramePr>
        <p:xfrm>
          <a:off x="1555845" y="259306"/>
          <a:ext cx="9348716" cy="633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2"/>
          <p:cNvGrpSpPr/>
          <p:nvPr/>
        </p:nvGrpSpPr>
        <p:grpSpPr>
          <a:xfrm>
            <a:off x="5207975" y="2573080"/>
            <a:ext cx="6983876" cy="1711842"/>
            <a:chOff x="5207975" y="2573079"/>
            <a:chExt cx="6983876" cy="1711842"/>
          </a:xfrm>
          <a:solidFill>
            <a:srgbClr val="77274F"/>
          </a:solidFill>
        </p:grpSpPr>
        <p:sp>
          <p:nvSpPr>
            <p:cNvPr id="1048587" name="Rectangle 1"/>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588" name="Rectangle 5"/>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589" name="TextBox 3"/>
          <p:cNvSpPr txBox="1"/>
          <p:nvPr/>
        </p:nvSpPr>
        <p:spPr>
          <a:xfrm>
            <a:off x="5847908" y="2839122"/>
            <a:ext cx="6344092" cy="830997"/>
          </a:xfrm>
          <a:prstGeom prst="rect">
            <a:avLst/>
          </a:prstGeom>
          <a:noFill/>
        </p:spPr>
        <p:txBody>
          <a:bodyPr wrap="square" rtlCol="0" anchor="ctr">
            <a:spAutoFit/>
          </a:bodyPr>
          <a:lstStyle/>
          <a:p>
            <a:r>
              <a:rPr lang="en-US" altLang="ko-KR" sz="4800" dirty="0" smtClean="0">
                <a:solidFill>
                  <a:schemeClr val="bg1"/>
                </a:solidFill>
                <a:latin typeface="Times New Roman" pitchFamily="18" charset="0"/>
                <a:cs typeface="Times New Roman" pitchFamily="18" charset="0"/>
              </a:rPr>
              <a:t>In patient data</a:t>
            </a:r>
            <a:endParaRPr lang="ko-KR" altLang="en-US" sz="4800" dirty="0">
              <a:solidFill>
                <a:schemeClr val="bg1"/>
              </a:solidFill>
              <a:latin typeface="Times New Roman" pitchFamily="18" charset="0"/>
              <a:cs typeface="Times New Roman" pitchFamily="18" charset="0"/>
            </a:endParaRPr>
          </a:p>
        </p:txBody>
      </p:sp>
      <p:pic>
        <p:nvPicPr>
          <p:cNvPr id="2097156" name="Picture 7" descr="2017-12-1insider-data-breach.jpg"/>
          <p:cNvPicPr>
            <a:picLocks noChangeAspect="1"/>
          </p:cNvPicPr>
          <p:nvPr/>
        </p:nvPicPr>
        <p:blipFill>
          <a:blip r:embed="rId3" cstate="print"/>
          <a:stretch>
            <a:fillRect/>
          </a:stretch>
        </p:blipFill>
        <p:spPr>
          <a:xfrm>
            <a:off x="-1" y="-2"/>
            <a:ext cx="4776717" cy="3179929"/>
          </a:xfrm>
          <a:prstGeom prst="rect">
            <a:avLst/>
          </a:prstGeom>
          <a:ln>
            <a:noFill/>
          </a:ln>
          <a:effectLst>
            <a:softEdge rad="112500"/>
          </a:effectLst>
        </p:spPr>
      </p:pic>
      <p:pic>
        <p:nvPicPr>
          <p:cNvPr id="2097157" name="Picture 8" descr="nursing-patient-data.jpg"/>
          <p:cNvPicPr>
            <a:picLocks noChangeAspect="1"/>
          </p:cNvPicPr>
          <p:nvPr/>
        </p:nvPicPr>
        <p:blipFill>
          <a:blip r:embed="rId4" cstate="print"/>
          <a:stretch>
            <a:fillRect/>
          </a:stretch>
        </p:blipFill>
        <p:spPr>
          <a:xfrm>
            <a:off x="0" y="2988860"/>
            <a:ext cx="4763069" cy="386914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Rectangle 9"/>
          <p:cNvSpPr/>
          <p:nvPr/>
        </p:nvSpPr>
        <p:spPr>
          <a:xfrm>
            <a:off x="0" y="0"/>
            <a:ext cx="2060812" cy="6858000"/>
          </a:xfrm>
          <a:prstGeom prst="rec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3"/>
          <p:cNvGrpSpPr/>
          <p:nvPr/>
        </p:nvGrpSpPr>
        <p:grpSpPr>
          <a:xfrm>
            <a:off x="3778402" y="1837881"/>
            <a:ext cx="6814143" cy="2880244"/>
            <a:chOff x="4142809" y="3720288"/>
            <a:chExt cx="7508887" cy="583725"/>
          </a:xfrm>
          <a:solidFill>
            <a:schemeClr val="accent6">
              <a:lumMod val="60000"/>
              <a:lumOff val="40000"/>
            </a:schemeClr>
          </a:solidFill>
        </p:grpSpPr>
        <p:sp>
          <p:nvSpPr>
            <p:cNvPr id="1048596" name="Rectangle 4"/>
            <p:cNvSpPr/>
            <p:nvPr/>
          </p:nvSpPr>
          <p:spPr>
            <a:xfrm>
              <a:off x="4142809" y="3720288"/>
              <a:ext cx="7508887" cy="583725"/>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latin typeface="Arial" pitchFamily="34" charset="0"/>
                <a:cs typeface="Arial" pitchFamily="34" charset="0"/>
              </a:endParaRPr>
            </a:p>
          </p:txBody>
        </p:sp>
        <p:sp>
          <p:nvSpPr>
            <p:cNvPr id="1048597" name="Rectangle 5"/>
            <p:cNvSpPr/>
            <p:nvPr/>
          </p:nvSpPr>
          <p:spPr>
            <a:xfrm>
              <a:off x="11518685" y="3720288"/>
              <a:ext cx="54913" cy="583725"/>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048598" name="Rectangle 6"/>
            <p:cNvSpPr/>
            <p:nvPr/>
          </p:nvSpPr>
          <p:spPr>
            <a:xfrm>
              <a:off x="11398817" y="3720288"/>
              <a:ext cx="54913" cy="583725"/>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grpSp>
      <p:sp>
        <p:nvSpPr>
          <p:cNvPr id="1048599" name="Text Placeholder 1"/>
          <p:cNvSpPr>
            <a:spLocks noGrp="1"/>
          </p:cNvSpPr>
          <p:nvPr>
            <p:ph type="body" sz="quarter" idx="10"/>
          </p:nvPr>
        </p:nvSpPr>
        <p:spPr/>
        <p:txBody>
          <a:bodyPr/>
          <a:lstStyle/>
          <a:p>
            <a:r>
              <a:rPr lang="en-US" altLang="ko-KR" dirty="0" smtClean="0">
                <a:solidFill>
                  <a:srgbClr val="993366"/>
                </a:solidFill>
                <a:latin typeface="Times New Roman" pitchFamily="18" charset="0"/>
                <a:cs typeface="Times New Roman" pitchFamily="18" charset="0"/>
              </a:rPr>
              <a:t>In patient data</a:t>
            </a:r>
            <a:r>
              <a:rPr lang="en-US" altLang="ko-KR" dirty="0" smtClean="0">
                <a:solidFill>
                  <a:schemeClr val="accent2"/>
                </a:solidFill>
                <a:latin typeface="Times New Roman" pitchFamily="18" charset="0"/>
                <a:cs typeface="Times New Roman" pitchFamily="18" charset="0"/>
              </a:rPr>
              <a:t> </a:t>
            </a:r>
            <a:endParaRPr lang="ko-KR" altLang="en-US" dirty="0" smtClean="0">
              <a:solidFill>
                <a:schemeClr val="accent2"/>
              </a:solidFill>
              <a:latin typeface="Times New Roman" pitchFamily="18" charset="0"/>
              <a:cs typeface="Times New Roman" pitchFamily="18" charset="0"/>
            </a:endParaRPr>
          </a:p>
        </p:txBody>
      </p:sp>
      <p:sp>
        <p:nvSpPr>
          <p:cNvPr id="1048600" name="Rectangle 2"/>
          <p:cNvSpPr/>
          <p:nvPr/>
        </p:nvSpPr>
        <p:spPr>
          <a:xfrm>
            <a:off x="4007970" y="2134934"/>
            <a:ext cx="6321973" cy="2644141"/>
          </a:xfrm>
          <a:prstGeom prst="rect">
            <a:avLst/>
          </a:prstGeom>
        </p:spPr>
        <p:txBody>
          <a:bodyPr wrap="square">
            <a:spAutoFit/>
          </a:bodyPr>
          <a:lstStyle/>
          <a:p>
            <a:pPr algn="just"/>
            <a:r>
              <a:rPr lang="en-US" sz="2800" b="1" dirty="0" smtClean="0">
                <a:latin typeface="Times New Roman" pitchFamily="18" charset="0"/>
                <a:cs typeface="Times New Roman" pitchFamily="18" charset="0"/>
              </a:rPr>
              <a:t>Gender: </a:t>
            </a:r>
            <a:r>
              <a:rPr lang="en-US" sz="2800" dirty="0" smtClean="0">
                <a:latin typeface="Times New Roman" pitchFamily="18" charset="0"/>
                <a:cs typeface="Times New Roman" pitchFamily="18" charset="0"/>
              </a:rPr>
              <a:t>Male</a:t>
            </a:r>
          </a:p>
          <a:p>
            <a:pPr algn="just"/>
            <a:r>
              <a:rPr lang="en-US" sz="2800" b="1" dirty="0" smtClean="0">
                <a:latin typeface="Times New Roman" pitchFamily="18" charset="0"/>
                <a:cs typeface="Times New Roman" pitchFamily="18" charset="0"/>
              </a:rPr>
              <a:t>Name:  </a:t>
            </a:r>
            <a:r>
              <a:rPr lang="en-US" sz="2800" dirty="0" smtClean="0">
                <a:latin typeface="Times New Roman" pitchFamily="18" charset="0"/>
                <a:cs typeface="Times New Roman" pitchFamily="18" charset="0"/>
              </a:rPr>
              <a:t>M. Haseeb Ahmad</a:t>
            </a:r>
          </a:p>
          <a:p>
            <a:pPr algn="just"/>
            <a:r>
              <a:rPr lang="en-US" sz="2800" b="1" dirty="0" smtClean="0">
                <a:latin typeface="Times New Roman" pitchFamily="18" charset="0"/>
                <a:cs typeface="Times New Roman" pitchFamily="18" charset="0"/>
              </a:rPr>
              <a:t>Age: </a:t>
            </a:r>
            <a:r>
              <a:rPr lang="en-US" sz="2800" dirty="0" smtClean="0">
                <a:latin typeface="Times New Roman" pitchFamily="18" charset="0"/>
                <a:cs typeface="Times New Roman" pitchFamily="18" charset="0"/>
              </a:rPr>
              <a:t>12.5 y/o</a:t>
            </a:r>
          </a:p>
          <a:p>
            <a:pPr algn="just"/>
            <a:r>
              <a:rPr lang="en-US" sz="2800" b="1" dirty="0" smtClean="0">
                <a:latin typeface="Times New Roman" pitchFamily="18" charset="0"/>
                <a:cs typeface="Times New Roman" pitchFamily="18" charset="0"/>
              </a:rPr>
              <a:t>Temp: </a:t>
            </a:r>
            <a:r>
              <a:rPr lang="en-US" sz="2800" dirty="0" smtClean="0">
                <a:latin typeface="Times New Roman" pitchFamily="18" charset="0"/>
                <a:cs typeface="Times New Roman" pitchFamily="18" charset="0"/>
              </a:rPr>
              <a:t>98˚ F</a:t>
            </a:r>
          </a:p>
          <a:p>
            <a:pPr algn="just"/>
            <a:r>
              <a:rPr lang="en-US" sz="2000" dirty="0" smtClean="0"/>
              <a:t/>
            </a:r>
            <a:br>
              <a:rPr lang="en-US" sz="2000" dirty="0" smtClean="0"/>
            </a:br>
            <a:r>
              <a:rPr lang="en-US" sz="2000" dirty="0" smtClean="0"/>
              <a:t/>
            </a:r>
            <a:br>
              <a:rPr lang="en-US" sz="2000" dirty="0" smtClean="0"/>
            </a:br>
            <a:endParaRPr lang="en-US" dirty="0"/>
          </a:p>
        </p:txBody>
      </p:sp>
      <p:pic>
        <p:nvPicPr>
          <p:cNvPr id="2097158" name="Picture 7" descr="istockphoto-1050807122-612x612.jpg"/>
          <p:cNvPicPr>
            <a:picLocks noChangeAspect="1"/>
          </p:cNvPicPr>
          <p:nvPr/>
        </p:nvPicPr>
        <p:blipFill>
          <a:blip r:embed="rId2" cstate="print"/>
          <a:srcRect l="25167" t="24636" r="60404" b="56572"/>
          <a:stretch>
            <a:fillRect/>
          </a:stretch>
        </p:blipFill>
        <p:spPr>
          <a:xfrm>
            <a:off x="0" y="4531056"/>
            <a:ext cx="2060812" cy="23269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2"/>
          <p:cNvGrpSpPr/>
          <p:nvPr/>
        </p:nvGrpSpPr>
        <p:grpSpPr>
          <a:xfrm>
            <a:off x="5208124" y="2129051"/>
            <a:ext cx="6983876" cy="2347415"/>
            <a:chOff x="5207975" y="2573079"/>
            <a:chExt cx="6983876" cy="1711842"/>
          </a:xfrm>
          <a:solidFill>
            <a:srgbClr val="77274F"/>
          </a:solidFill>
        </p:grpSpPr>
        <p:sp>
          <p:nvSpPr>
            <p:cNvPr id="1048601" name="Rectangle 1"/>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02" name="Rectangle 5"/>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03" name="TextBox 3"/>
          <p:cNvSpPr txBox="1"/>
          <p:nvPr/>
        </p:nvSpPr>
        <p:spPr>
          <a:xfrm>
            <a:off x="5847908" y="2123050"/>
            <a:ext cx="6344092" cy="2263142"/>
          </a:xfrm>
          <a:prstGeom prst="rect">
            <a:avLst/>
          </a:prstGeom>
          <a:noFill/>
        </p:spPr>
        <p:txBody>
          <a:bodyPr wrap="square" rtlCol="0" anchor="ctr">
            <a:spAutoFit/>
          </a:bodyPr>
          <a:lstStyle/>
          <a:p>
            <a:r>
              <a:rPr lang="en-US" altLang="ko-KR" sz="4800" dirty="0" smtClean="0">
                <a:solidFill>
                  <a:schemeClr val="bg1"/>
                </a:solidFill>
                <a:latin typeface="Times New Roman" pitchFamily="18" charset="0"/>
                <a:cs typeface="Times New Roman" pitchFamily="18" charset="0"/>
              </a:rPr>
              <a:t>Presenting  complain</a:t>
            </a:r>
          </a:p>
          <a:p>
            <a:pPr algn="ctr"/>
            <a:r>
              <a:rPr lang="en-US" altLang="ko-KR" sz="4800" dirty="0" smtClean="0">
                <a:solidFill>
                  <a:schemeClr val="bg1"/>
                </a:solidFill>
                <a:latin typeface="Times New Roman" pitchFamily="18" charset="0"/>
                <a:cs typeface="Times New Roman" pitchFamily="18" charset="0"/>
              </a:rPr>
              <a:t>&amp; </a:t>
            </a:r>
          </a:p>
          <a:p>
            <a:pPr algn="ctr"/>
            <a:r>
              <a:rPr lang="en-US" altLang="ko-KR" sz="4800" dirty="0" smtClean="0">
                <a:solidFill>
                  <a:schemeClr val="bg1"/>
                </a:solidFill>
                <a:latin typeface="Times New Roman" pitchFamily="18" charset="0"/>
                <a:cs typeface="Times New Roman" pitchFamily="18" charset="0"/>
              </a:rPr>
              <a:t>Medical history</a:t>
            </a:r>
            <a:endParaRPr lang="ko-KR" altLang="en-US" sz="4800" dirty="0">
              <a:solidFill>
                <a:schemeClr val="bg1"/>
              </a:solidFill>
              <a:latin typeface="Times New Roman" pitchFamily="18" charset="0"/>
              <a:cs typeface="Times New Roman" pitchFamily="18" charset="0"/>
            </a:endParaRPr>
          </a:p>
        </p:txBody>
      </p:sp>
      <p:pic>
        <p:nvPicPr>
          <p:cNvPr id="2097159" name="Picture 10" descr="medical-records.jpg"/>
          <p:cNvPicPr>
            <a:picLocks noChangeAspect="1"/>
          </p:cNvPicPr>
          <p:nvPr/>
        </p:nvPicPr>
        <p:blipFill>
          <a:blip r:embed="rId2" cstate="print"/>
          <a:stretch>
            <a:fillRect/>
          </a:stretch>
        </p:blipFill>
        <p:spPr>
          <a:xfrm>
            <a:off x="1" y="3098043"/>
            <a:ext cx="4585648" cy="3759956"/>
          </a:xfrm>
          <a:prstGeom prst="rect">
            <a:avLst/>
          </a:prstGeom>
        </p:spPr>
      </p:pic>
      <p:pic>
        <p:nvPicPr>
          <p:cNvPr id="2097160" name="Picture 11" descr="landscape-1446807149-g-complain-about-insurance-provider-567072597.jpg"/>
          <p:cNvPicPr>
            <a:picLocks noChangeAspect="1"/>
          </p:cNvPicPr>
          <p:nvPr/>
        </p:nvPicPr>
        <p:blipFill>
          <a:blip r:embed="rId3" cstate="print"/>
          <a:stretch>
            <a:fillRect/>
          </a:stretch>
        </p:blipFill>
        <p:spPr>
          <a:xfrm>
            <a:off x="0" y="-1"/>
            <a:ext cx="4572000" cy="30570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Flowchart: Data 15"/>
          <p:cNvSpPr/>
          <p:nvPr/>
        </p:nvSpPr>
        <p:spPr>
          <a:xfrm>
            <a:off x="5773003" y="4339989"/>
            <a:ext cx="4271749" cy="1542196"/>
          </a:xfrm>
          <a:prstGeom prst="flowChartInputOutpu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lgn="just" fontAlgn="base">
              <a:buFont typeface="Wingdings" pitchFamily="2" charset="2"/>
              <a:buChar char="v"/>
            </a:pPr>
            <a:r>
              <a:rPr lang="en-US" dirty="0" smtClean="0">
                <a:latin typeface="Times New Roman" pitchFamily="18" charset="0"/>
                <a:cs typeface="Times New Roman" pitchFamily="18" charset="0"/>
              </a:rPr>
              <a:t>Nausea condition</a:t>
            </a:r>
          </a:p>
          <a:p>
            <a:pPr marL="395288" indent="-217488" algn="just" fontAlgn="base">
              <a:buFont typeface="Wingdings" pitchFamily="2" charset="2"/>
              <a:buChar char="v"/>
            </a:pPr>
            <a:r>
              <a:rPr lang="en-US" dirty="0" smtClean="0">
                <a:latin typeface="Times New Roman" pitchFamily="18" charset="0"/>
                <a:cs typeface="Times New Roman" pitchFamily="18" charset="0"/>
              </a:rPr>
              <a:t>Genetically disorder</a:t>
            </a:r>
          </a:p>
        </p:txBody>
      </p:sp>
      <p:sp>
        <p:nvSpPr>
          <p:cNvPr id="1048605" name="Flowchart: Data 14"/>
          <p:cNvSpPr/>
          <p:nvPr/>
        </p:nvSpPr>
        <p:spPr>
          <a:xfrm>
            <a:off x="723332" y="2101755"/>
            <a:ext cx="5131558" cy="1842447"/>
          </a:xfrm>
          <a:prstGeom prst="flowChartInputOutpu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Wingdings" pitchFamily="2" charset="2"/>
              <a:buChar char="v"/>
            </a:pPr>
            <a:r>
              <a:rPr lang="en-US" dirty="0" smtClean="0">
                <a:latin typeface="Times New Roman" pitchFamily="18" charset="0"/>
                <a:cs typeface="Times New Roman" pitchFamily="18" charset="0"/>
              </a:rPr>
              <a:t>Severe diarrhea (2 weeks) </a:t>
            </a:r>
          </a:p>
          <a:p>
            <a:pPr algn="just">
              <a:buFont typeface="Wingdings" pitchFamily="2" charset="2"/>
              <a:buChar char="v"/>
            </a:pPr>
            <a:r>
              <a:rPr lang="en-US" dirty="0" smtClean="0">
                <a:latin typeface="Times New Roman" pitchFamily="18" charset="0"/>
                <a:cs typeface="Times New Roman" pitchFamily="18" charset="0"/>
              </a:rPr>
              <a:t>Skin rash (genetically)</a:t>
            </a:r>
            <a:endParaRPr lang="en-US" dirty="0">
              <a:latin typeface="Times New Roman" pitchFamily="18" charset="0"/>
              <a:cs typeface="Times New Roman" pitchFamily="18" charset="0"/>
            </a:endParaRPr>
          </a:p>
        </p:txBody>
      </p:sp>
      <p:sp>
        <p:nvSpPr>
          <p:cNvPr id="1048606" name="TextBox 5"/>
          <p:cNvSpPr txBox="1"/>
          <p:nvPr/>
        </p:nvSpPr>
        <p:spPr>
          <a:xfrm>
            <a:off x="1228299" y="1050879"/>
            <a:ext cx="7414752" cy="1018540"/>
          </a:xfrm>
          <a:prstGeom prst="rect">
            <a:avLst/>
          </a:prstGeom>
          <a:noFill/>
        </p:spPr>
        <p:txBody>
          <a:bodyPr wrap="square" rtlCol="0">
            <a:spAutoFit/>
          </a:bodyPr>
          <a:lstStyle/>
          <a:p>
            <a:pPr fontAlgn="base"/>
            <a:r>
              <a:rPr lang="en-US" sz="4400" b="1" dirty="0" smtClean="0">
                <a:solidFill>
                  <a:srgbClr val="77274F"/>
                </a:solidFill>
                <a:latin typeface="Times New Roman" pitchFamily="18" charset="0"/>
                <a:cs typeface="Times New Roman" pitchFamily="18" charset="0"/>
              </a:rPr>
              <a:t>Present complain</a:t>
            </a:r>
            <a:endParaRPr lang="en-US" b="1" dirty="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1048607" name="TextBox 10"/>
          <p:cNvSpPr txBox="1"/>
          <p:nvPr/>
        </p:nvSpPr>
        <p:spPr>
          <a:xfrm>
            <a:off x="5936776" y="3234520"/>
            <a:ext cx="6255224" cy="1018540"/>
          </a:xfrm>
          <a:prstGeom prst="rect">
            <a:avLst/>
          </a:prstGeom>
          <a:noFill/>
        </p:spPr>
        <p:txBody>
          <a:bodyPr wrap="square" rtlCol="0">
            <a:spAutoFit/>
          </a:bodyPr>
          <a:lstStyle/>
          <a:p>
            <a:pPr fontAlgn="base"/>
            <a:r>
              <a:rPr lang="en-US" sz="4400" b="1" dirty="0" smtClean="0">
                <a:solidFill>
                  <a:srgbClr val="77274F"/>
                </a:solidFill>
                <a:latin typeface="Times New Roman" pitchFamily="18" charset="0"/>
                <a:cs typeface="Times New Roman" pitchFamily="18" charset="0"/>
              </a:rPr>
              <a:t>Medical history</a:t>
            </a:r>
            <a:endParaRPr lang="en-US" b="1"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1"/>
          <p:cNvGrpSpPr/>
          <p:nvPr/>
        </p:nvGrpSpPr>
        <p:grpSpPr>
          <a:xfrm>
            <a:off x="5208124" y="2654967"/>
            <a:ext cx="6983876" cy="2094454"/>
            <a:chOff x="5207975" y="2573079"/>
            <a:chExt cx="6983876" cy="1711842"/>
          </a:xfrm>
          <a:solidFill>
            <a:srgbClr val="77274F"/>
          </a:solidFill>
        </p:grpSpPr>
        <p:sp>
          <p:nvSpPr>
            <p:cNvPr id="1048611"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12"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13" name="Rectangle 4"/>
          <p:cNvSpPr/>
          <p:nvPr/>
        </p:nvSpPr>
        <p:spPr>
          <a:xfrm>
            <a:off x="5574305" y="2944083"/>
            <a:ext cx="4411980" cy="1539240"/>
          </a:xfrm>
          <a:prstGeom prst="rect">
            <a:avLst/>
          </a:prstGeom>
        </p:spPr>
        <p:txBody>
          <a:bodyPr wrap="none">
            <a:spAutoFit/>
          </a:bodyPr>
          <a:lstStyle/>
          <a:p>
            <a:pPr fontAlgn="base"/>
            <a:r>
              <a:rPr lang="en-US" sz="4800" dirty="0" smtClean="0">
                <a:solidFill>
                  <a:schemeClr val="bg1"/>
                </a:solidFill>
                <a:latin typeface="Times New Roman" pitchFamily="18" charset="0"/>
                <a:cs typeface="Times New Roman" pitchFamily="18" charset="0"/>
              </a:rPr>
              <a:t>Anthropometric</a:t>
            </a:r>
          </a:p>
          <a:p>
            <a:pPr algn="ctr" fontAlgn="base"/>
            <a:r>
              <a:rPr lang="en-US" sz="4800" dirty="0" smtClean="0">
                <a:solidFill>
                  <a:schemeClr val="bg1"/>
                </a:solidFill>
                <a:latin typeface="Times New Roman" pitchFamily="18" charset="0"/>
                <a:cs typeface="Times New Roman" pitchFamily="18" charset="0"/>
              </a:rPr>
              <a:t> measurements</a:t>
            </a:r>
            <a:endParaRPr lang="en-US" sz="4800" dirty="0">
              <a:solidFill>
                <a:schemeClr val="bg1"/>
              </a:solidFill>
              <a:latin typeface="Times New Roman" pitchFamily="18" charset="0"/>
              <a:cs typeface="Times New Roman" pitchFamily="18" charset="0"/>
            </a:endParaRPr>
          </a:p>
        </p:txBody>
      </p:sp>
      <p:pic>
        <p:nvPicPr>
          <p:cNvPr id="2097161" name="Picture 7" descr="IMG-4_a395e219aa_13.jpg"/>
          <p:cNvPicPr>
            <a:picLocks noChangeAspect="1"/>
          </p:cNvPicPr>
          <p:nvPr/>
        </p:nvPicPr>
        <p:blipFill>
          <a:blip r:embed="rId2" cstate="print">
            <a:lum bright="10000"/>
          </a:blip>
          <a:stretch>
            <a:fillRect/>
          </a:stretch>
        </p:blipFill>
        <p:spPr>
          <a:xfrm>
            <a:off x="0" y="0"/>
            <a:ext cx="5036024" cy="68580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Rectangle 4"/>
          <p:cNvSpPr/>
          <p:nvPr/>
        </p:nvSpPr>
        <p:spPr>
          <a:xfrm>
            <a:off x="559557" y="627797"/>
            <a:ext cx="6933063" cy="5704764"/>
          </a:xfrm>
          <a:prstGeom prst="rec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Times New Roman" pitchFamily="18" charset="0"/>
                <a:cs typeface="Times New Roman" pitchFamily="18" charset="0"/>
              </a:rPr>
              <a:t>Weight: </a:t>
            </a:r>
            <a:r>
              <a:rPr lang="en-US" sz="2000" dirty="0" smtClean="0">
                <a:latin typeface="Times New Roman" pitchFamily="18" charset="0"/>
                <a:cs typeface="Times New Roman" pitchFamily="18" charset="0"/>
              </a:rPr>
              <a:t>23kg</a:t>
            </a:r>
          </a:p>
          <a:p>
            <a:r>
              <a:rPr lang="en-US" sz="2400" b="1" dirty="0" smtClean="0">
                <a:latin typeface="Times New Roman" pitchFamily="18" charset="0"/>
                <a:cs typeface="Times New Roman" pitchFamily="18" charset="0"/>
              </a:rPr>
              <a:t>Stature: </a:t>
            </a:r>
            <a:r>
              <a:rPr lang="en-US" sz="2000" dirty="0" smtClean="0">
                <a:latin typeface="Times New Roman" pitchFamily="18" charset="0"/>
                <a:cs typeface="Times New Roman" pitchFamily="18" charset="0"/>
              </a:rPr>
              <a:t>132cm</a:t>
            </a:r>
          </a:p>
          <a:p>
            <a:r>
              <a:rPr lang="en-US" sz="2400" b="1" dirty="0" smtClean="0">
                <a:latin typeface="Times New Roman" pitchFamily="18" charset="0"/>
                <a:cs typeface="Times New Roman" pitchFamily="18" charset="0"/>
              </a:rPr>
              <a:t>BMI:</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W/statures/straturex10000</a:t>
            </a:r>
          </a:p>
          <a:p>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23/ 132/ 132x 10000= </a:t>
            </a:r>
            <a:r>
              <a:rPr lang="en-US" sz="2000" b="1" dirty="0" smtClean="0">
                <a:latin typeface="Times New Roman" pitchFamily="18" charset="0"/>
                <a:cs typeface="Times New Roman" pitchFamily="18" charset="0"/>
              </a:rPr>
              <a:t>13.2 percentile</a:t>
            </a:r>
            <a:r>
              <a:rPr lang="en-US" sz="2000" dirty="0" smtClean="0">
                <a:latin typeface="Times New Roman" pitchFamily="18" charset="0"/>
                <a:cs typeface="Times New Roman" pitchFamily="18" charset="0"/>
              </a:rPr>
              <a:t> </a:t>
            </a:r>
          </a:p>
          <a:p>
            <a:r>
              <a:rPr lang="en-US" sz="2000" b="1" dirty="0" smtClean="0">
                <a:latin typeface="Times New Roman" pitchFamily="18" charset="0"/>
                <a:cs typeface="Times New Roman" pitchFamily="18" charset="0"/>
              </a:rPr>
              <a:t>Comment: slim </a:t>
            </a:r>
            <a:r>
              <a:rPr lang="en-US" sz="2000" b="1" smtClean="0">
                <a:latin typeface="Times New Roman" pitchFamily="18" charset="0"/>
                <a:cs typeface="Times New Roman" pitchFamily="18" charset="0"/>
              </a:rPr>
              <a:t>(underweight)</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Head circumference:  53cm</a:t>
            </a:r>
          </a:p>
          <a:p>
            <a:r>
              <a:rPr lang="en-US" sz="2000" b="1" dirty="0" smtClean="0">
                <a:latin typeface="Times New Roman" pitchFamily="18" charset="0"/>
                <a:cs typeface="Times New Roman" pitchFamily="18" charset="0"/>
              </a:rPr>
              <a:t>Birth weight: </a:t>
            </a:r>
            <a:r>
              <a:rPr lang="en-US" sz="2000" dirty="0" smtClean="0">
                <a:latin typeface="Times New Roman" pitchFamily="18" charset="0"/>
                <a:cs typeface="Times New Roman" pitchFamily="18" charset="0"/>
              </a:rPr>
              <a:t> 3.4 kg</a:t>
            </a:r>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Weight gain: </a:t>
            </a:r>
            <a:r>
              <a:rPr lang="en-US" sz="2000" dirty="0" smtClean="0">
                <a:latin typeface="Times New Roman" pitchFamily="18" charset="0"/>
                <a:cs typeface="Times New Roman" pitchFamily="18" charset="0"/>
              </a:rPr>
              <a:t>Normal</a:t>
            </a:r>
            <a:endParaRPr lang="en-US" sz="2000" dirty="0">
              <a:latin typeface="Times New Roman" pitchFamily="18" charset="0"/>
              <a:cs typeface="Times New Roman" pitchFamily="18" charset="0"/>
            </a:endParaRPr>
          </a:p>
        </p:txBody>
      </p:sp>
      <p:pic>
        <p:nvPicPr>
          <p:cNvPr id="2097162" name="Picture 8"/>
          <p:cNvPicPr>
            <a:picLocks/>
          </p:cNvPicPr>
          <p:nvPr/>
        </p:nvPicPr>
        <p:blipFill rotWithShape="1">
          <a:blip r:embed="rId2" cstate="print"/>
          <a:srcRect l="47147"/>
          <a:stretch>
            <a:fillRect/>
          </a:stretch>
        </p:blipFill>
        <p:spPr>
          <a:xfrm>
            <a:off x="8024884" y="424296"/>
            <a:ext cx="3736357" cy="50211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Rectangle 1"/>
          <p:cNvSpPr/>
          <p:nvPr/>
        </p:nvSpPr>
        <p:spPr>
          <a:xfrm>
            <a:off x="1241945" y="2088107"/>
            <a:ext cx="9676263" cy="4244454"/>
          </a:xfrm>
          <a:prstGeom prst="rec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Times New Roman" pitchFamily="18" charset="0"/>
                <a:cs typeface="Times New Roman" pitchFamily="18" charset="0"/>
              </a:rPr>
              <a:t>According to the </a:t>
            </a:r>
            <a:r>
              <a:rPr lang="en-US" sz="2400" dirty="0" smtClean="0">
                <a:latin typeface="Times New Roman" pitchFamily="18" charset="0"/>
                <a:cs typeface="Times New Roman" pitchFamily="18" charset="0"/>
                <a:hlinkClick r:id="rId2"/>
              </a:rPr>
              <a:t>Centers for Disease Control and Prevention (CDC)Trusted Source</a:t>
            </a:r>
            <a:r>
              <a:rPr lang="en-US" sz="2400" dirty="0" smtClean="0">
                <a:latin typeface="Times New Roman" pitchFamily="18" charset="0"/>
                <a:cs typeface="Times New Roman" pitchFamily="18" charset="0"/>
              </a:rPr>
              <a:t>, ideal boy’s weight for12-year-old usually falls between</a:t>
            </a:r>
          </a:p>
          <a:p>
            <a:pPr marL="2006600">
              <a:buFont typeface="Arial" pitchFamily="34" charset="0"/>
              <a:buChar char="•"/>
            </a:pPr>
            <a:r>
              <a:rPr lang="en-US" sz="2800" b="1" dirty="0" smtClean="0">
                <a:latin typeface="Times New Roman" pitchFamily="18" charset="0"/>
                <a:cs typeface="Times New Roman" pitchFamily="18" charset="0"/>
              </a:rPr>
              <a:t>67 and 130 pounds (30.3-58.9 kg)</a:t>
            </a:r>
            <a:endParaRPr lang="en-US" sz="2800" dirty="0" smtClean="0">
              <a:latin typeface="Times New Roman" pitchFamily="18" charset="0"/>
              <a:cs typeface="Times New Roman" pitchFamily="18" charset="0"/>
            </a:endParaRPr>
          </a:p>
          <a:p>
            <a:pPr marL="2006600" indent="-2006600"/>
            <a:r>
              <a:rPr lang="en-US" sz="2400" dirty="0" smtClean="0">
                <a:latin typeface="Times New Roman" pitchFamily="18" charset="0"/>
                <a:cs typeface="Times New Roman" pitchFamily="18" charset="0"/>
              </a:rPr>
              <a:t>and the 50th percentile weight for boys is </a:t>
            </a:r>
          </a:p>
          <a:p>
            <a:pPr marL="2006600">
              <a:buFont typeface="Arial" pitchFamily="34" charset="0"/>
              <a:buChar char="•"/>
            </a:pPr>
            <a:r>
              <a:rPr lang="en-US" sz="2800" b="1" dirty="0" smtClean="0">
                <a:latin typeface="Times New Roman" pitchFamily="18" charset="0"/>
                <a:cs typeface="Times New Roman" pitchFamily="18" charset="0"/>
              </a:rPr>
              <a:t>89 pounds (40.3 kg)</a:t>
            </a:r>
          </a:p>
        </p:txBody>
      </p:sp>
      <p:sp>
        <p:nvSpPr>
          <p:cNvPr id="1048616" name="TextBox 2"/>
          <p:cNvSpPr txBox="1"/>
          <p:nvPr/>
        </p:nvSpPr>
        <p:spPr>
          <a:xfrm>
            <a:off x="2866030" y="1173707"/>
            <a:ext cx="6264322" cy="707886"/>
          </a:xfrm>
          <a:prstGeom prst="rect">
            <a:avLst/>
          </a:prstGeom>
          <a:noFill/>
        </p:spPr>
        <p:txBody>
          <a:bodyPr wrap="square" rtlCol="0">
            <a:spAutoFit/>
          </a:bodyPr>
          <a:lstStyle/>
          <a:p>
            <a:pPr algn="ct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Ideal weight </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
          <p:cNvGrpSpPr/>
          <p:nvPr/>
        </p:nvGrpSpPr>
        <p:grpSpPr>
          <a:xfrm>
            <a:off x="5208124" y="2654967"/>
            <a:ext cx="6983876" cy="2094454"/>
            <a:chOff x="5207975" y="2573079"/>
            <a:chExt cx="6983876" cy="1711842"/>
          </a:xfrm>
          <a:solidFill>
            <a:srgbClr val="77274F"/>
          </a:solidFill>
        </p:grpSpPr>
        <p:sp>
          <p:nvSpPr>
            <p:cNvPr id="1048617"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18"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19" name="Rectangle 4"/>
          <p:cNvSpPr/>
          <p:nvPr/>
        </p:nvSpPr>
        <p:spPr>
          <a:xfrm>
            <a:off x="5574305" y="2944083"/>
            <a:ext cx="4704080" cy="1539240"/>
          </a:xfrm>
          <a:prstGeom prst="rect">
            <a:avLst/>
          </a:prstGeom>
        </p:spPr>
        <p:txBody>
          <a:bodyPr wrap="none">
            <a:spAutoFit/>
          </a:bodyPr>
          <a:lstStyle/>
          <a:p>
            <a:pPr fontAlgn="base"/>
            <a:r>
              <a:rPr lang="en-US" sz="4800" dirty="0" smtClean="0">
                <a:solidFill>
                  <a:schemeClr val="bg1"/>
                </a:solidFill>
                <a:latin typeface="Times New Roman" pitchFamily="18" charset="0"/>
                <a:cs typeface="Times New Roman" pitchFamily="18" charset="0"/>
              </a:rPr>
              <a:t>Biochemical test </a:t>
            </a:r>
          </a:p>
          <a:p>
            <a:pPr algn="ctr" fontAlgn="base"/>
            <a:r>
              <a:rPr lang="en-US" sz="4800" dirty="0" smtClean="0">
                <a:solidFill>
                  <a:schemeClr val="bg1"/>
                </a:solidFill>
                <a:latin typeface="Times New Roman" pitchFamily="18" charset="0"/>
                <a:cs typeface="Times New Roman" pitchFamily="18" charset="0"/>
              </a:rPr>
              <a:t>results</a:t>
            </a:r>
            <a:endParaRPr lang="en-US" sz="4800" dirty="0">
              <a:solidFill>
                <a:schemeClr val="bg1"/>
              </a:solidFill>
              <a:latin typeface="Times New Roman" pitchFamily="18" charset="0"/>
              <a:cs typeface="Times New Roman" pitchFamily="18" charset="0"/>
            </a:endParaRPr>
          </a:p>
        </p:txBody>
      </p:sp>
      <p:pic>
        <p:nvPicPr>
          <p:cNvPr id="2097163" name="Picture 7" descr="55383ee1883c9ad9506987141be6a130.jpg"/>
          <p:cNvPicPr>
            <a:picLocks noChangeAspect="1"/>
          </p:cNvPicPr>
          <p:nvPr/>
        </p:nvPicPr>
        <p:blipFill>
          <a:blip r:embed="rId2" cstate="print"/>
          <a:stretch>
            <a:fillRect/>
          </a:stretch>
        </p:blipFill>
        <p:spPr>
          <a:xfrm>
            <a:off x="0" y="0"/>
            <a:ext cx="5169880" cy="3138985"/>
          </a:xfrm>
          <a:prstGeom prst="rect">
            <a:avLst/>
          </a:prstGeom>
        </p:spPr>
      </p:pic>
      <p:pic>
        <p:nvPicPr>
          <p:cNvPr id="2097164" name="Picture 8" descr="b-660x381.jpg"/>
          <p:cNvPicPr>
            <a:picLocks noChangeAspect="1"/>
          </p:cNvPicPr>
          <p:nvPr/>
        </p:nvPicPr>
        <p:blipFill>
          <a:blip r:embed="rId3" cstate="print"/>
          <a:stretch>
            <a:fillRect/>
          </a:stretch>
        </p:blipFill>
        <p:spPr>
          <a:xfrm>
            <a:off x="0" y="3057099"/>
            <a:ext cx="5186149" cy="38009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Table 1"/>
          <p:cNvGraphicFramePr>
            <a:graphicFrameLocks noGrp="1"/>
          </p:cNvGraphicFramePr>
          <p:nvPr>
            <p:extLst>
              <p:ext uri="{D42A27DB-BD31-4B8C-83A1-F6EECF244321}">
                <p14:modId xmlns:p14="http://schemas.microsoft.com/office/powerpoint/2010/main" val="3208414348"/>
              </p:ext>
            </p:extLst>
          </p:nvPr>
        </p:nvGraphicFramePr>
        <p:xfrm>
          <a:off x="1119117" y="1323833"/>
          <a:ext cx="9676262" cy="4421874"/>
        </p:xfrm>
        <a:graphic>
          <a:graphicData uri="http://schemas.openxmlformats.org/drawingml/2006/table">
            <a:tbl>
              <a:tblPr>
                <a:tableStyleId>{16D9F66E-5EB9-4882-86FB-DCBF35E3C3E4}</a:tableStyleId>
              </a:tblPr>
              <a:tblGrid>
                <a:gridCol w="2990628"/>
                <a:gridCol w="3342817"/>
                <a:gridCol w="3342817"/>
              </a:tblGrid>
              <a:tr h="736979">
                <a:tc>
                  <a:txBody>
                    <a:bodyPr/>
                    <a:lstStyle/>
                    <a:p>
                      <a:pPr marL="0" marR="0" algn="l">
                        <a:lnSpc>
                          <a:spcPct val="115000"/>
                        </a:lnSpc>
                        <a:spcBef>
                          <a:spcPts val="0"/>
                        </a:spcBef>
                        <a:spcAft>
                          <a:spcPts val="1000"/>
                        </a:spcAft>
                      </a:pPr>
                      <a:r>
                        <a:rPr lang="en-US" sz="2800" b="1" dirty="0">
                          <a:latin typeface="Times New Roman" pitchFamily="18" charset="0"/>
                          <a:cs typeface="Times New Roman" pitchFamily="18" charset="0"/>
                        </a:rPr>
                        <a:t>TEST</a:t>
                      </a:r>
                      <a:endParaRPr lang="en-US" sz="2800" b="1" dirty="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800" b="1" dirty="0">
                          <a:latin typeface="Times New Roman" pitchFamily="18" charset="0"/>
                          <a:cs typeface="Times New Roman" pitchFamily="18" charset="0"/>
                        </a:rPr>
                        <a:t>RESULT</a:t>
                      </a:r>
                      <a:endParaRPr lang="en-US" sz="2800" b="1" dirty="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800" b="1" dirty="0">
                          <a:latin typeface="Times New Roman" pitchFamily="18" charset="0"/>
                          <a:cs typeface="Times New Roman" pitchFamily="18" charset="0"/>
                        </a:rPr>
                        <a:t>NORMAL RANGE</a:t>
                      </a:r>
                      <a:endParaRPr lang="en-US" sz="2800" b="1" dirty="0">
                        <a:latin typeface="Times New Roman" pitchFamily="18" charset="0"/>
                        <a:ea typeface="Calibri"/>
                        <a:cs typeface="Times New Roman" pitchFamily="18" charset="0"/>
                      </a:endParaRPr>
                    </a:p>
                  </a:txBody>
                  <a:tcPr/>
                </a:tc>
              </a:tr>
              <a:tr h="736979">
                <a:tc>
                  <a:txBody>
                    <a:bodyPr/>
                    <a:lstStyle/>
                    <a:p>
                      <a:pPr marL="0" marR="0" algn="l">
                        <a:lnSpc>
                          <a:spcPct val="115000"/>
                        </a:lnSpc>
                        <a:spcBef>
                          <a:spcPts val="0"/>
                        </a:spcBef>
                        <a:spcAft>
                          <a:spcPts val="1000"/>
                        </a:spcAft>
                      </a:pPr>
                      <a:r>
                        <a:rPr lang="en-US" sz="2800" dirty="0">
                          <a:solidFill>
                            <a:schemeClr val="bg1">
                              <a:lumMod val="95000"/>
                            </a:schemeClr>
                          </a:solidFill>
                          <a:latin typeface="Times New Roman" pitchFamily="18" charset="0"/>
                          <a:cs typeface="Times New Roman" pitchFamily="18" charset="0"/>
                        </a:rPr>
                        <a:t>Blood Urea</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2800" dirty="0">
                          <a:solidFill>
                            <a:schemeClr val="bg1">
                              <a:lumMod val="95000"/>
                            </a:schemeClr>
                          </a:solidFill>
                          <a:latin typeface="Times New Roman" pitchFamily="18" charset="0"/>
                          <a:cs typeface="Times New Roman" pitchFamily="18" charset="0"/>
                        </a:rPr>
                        <a:t>17</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indent="0" algn="l" defTabSz="914423" rtl="0" eaLnBrk="1" fontAlgn="auto" latinLnBrk="0" hangingPunct="1">
                        <a:lnSpc>
                          <a:spcPct val="115000"/>
                        </a:lnSpc>
                        <a:spcBef>
                          <a:spcPts val="0"/>
                        </a:spcBef>
                        <a:spcAft>
                          <a:spcPts val="1000"/>
                        </a:spcAft>
                        <a:buClrTx/>
                        <a:buSzTx/>
                        <a:buFontTx/>
                        <a:buNone/>
                      </a:pPr>
                      <a:r>
                        <a:rPr lang="en-US" sz="2800" dirty="0" smtClean="0">
                          <a:solidFill>
                            <a:schemeClr val="bg1">
                              <a:lumMod val="95000"/>
                            </a:schemeClr>
                          </a:solidFill>
                          <a:latin typeface="Times New Roman" pitchFamily="18" charset="0"/>
                          <a:cs typeface="Times New Roman" pitchFamily="18" charset="0"/>
                        </a:rPr>
                        <a:t>17-43</a:t>
                      </a:r>
                      <a:r>
                        <a:rPr lang="en-US" sz="2800" baseline="0" dirty="0" smtClean="0">
                          <a:solidFill>
                            <a:schemeClr val="bg1">
                              <a:lumMod val="95000"/>
                            </a:schemeClr>
                          </a:solidFill>
                          <a:latin typeface="Times New Roman" pitchFamily="18" charset="0"/>
                          <a:cs typeface="Times New Roman" pitchFamily="18" charset="0"/>
                        </a:rPr>
                        <a:t> </a:t>
                      </a:r>
                      <a:r>
                        <a:rPr lang="en-US" sz="2800" dirty="0" smtClean="0">
                          <a:solidFill>
                            <a:schemeClr val="bg1">
                              <a:lumMod val="95000"/>
                            </a:schemeClr>
                          </a:solidFill>
                          <a:latin typeface="Times New Roman" pitchFamily="18" charset="0"/>
                          <a:cs typeface="Times New Roman" pitchFamily="18" charset="0"/>
                        </a:rPr>
                        <a:t>mg/dl</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r>
              <a:tr h="736979">
                <a:tc>
                  <a:txBody>
                    <a:bodyPr/>
                    <a:lstStyle/>
                    <a:p>
                      <a:pPr marL="0" marR="0" algn="l">
                        <a:lnSpc>
                          <a:spcPct val="115000"/>
                        </a:lnSpc>
                        <a:spcBef>
                          <a:spcPts val="0"/>
                        </a:spcBef>
                        <a:spcAft>
                          <a:spcPts val="1000"/>
                        </a:spcAft>
                        <a:tabLst>
                          <a:tab pos="544830" algn="ctr"/>
                        </a:tabLst>
                      </a:pPr>
                      <a:r>
                        <a:rPr lang="en-US" sz="2800" dirty="0">
                          <a:latin typeface="Times New Roman" pitchFamily="18" charset="0"/>
                          <a:cs typeface="Times New Roman" pitchFamily="18" charset="0"/>
                        </a:rPr>
                        <a:t>S</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cretinine	</a:t>
                      </a:r>
                      <a:endParaRPr lang="en-US" sz="2800" dirty="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800">
                          <a:latin typeface="Times New Roman" pitchFamily="18" charset="0"/>
                          <a:cs typeface="Times New Roman" pitchFamily="18" charset="0"/>
                        </a:rPr>
                        <a:t>0.5</a:t>
                      </a:r>
                      <a:endParaRPr lang="en-US" sz="280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800">
                          <a:latin typeface="Times New Roman" pitchFamily="18" charset="0"/>
                          <a:cs typeface="Times New Roman" pitchFamily="18" charset="0"/>
                        </a:rPr>
                        <a:t>0.67-1.17 mg/dl</a:t>
                      </a:r>
                      <a:endParaRPr lang="en-US" sz="2800">
                        <a:latin typeface="Times New Roman" pitchFamily="18" charset="0"/>
                        <a:ea typeface="Calibri"/>
                        <a:cs typeface="Times New Roman" pitchFamily="18" charset="0"/>
                      </a:endParaRPr>
                    </a:p>
                  </a:txBody>
                  <a:tcPr/>
                </a:tc>
              </a:tr>
              <a:tr h="736979">
                <a:tc>
                  <a:txBody>
                    <a:bodyPr/>
                    <a:lstStyle/>
                    <a:p>
                      <a:pPr marL="0" marR="0" algn="l">
                        <a:lnSpc>
                          <a:spcPct val="115000"/>
                        </a:lnSpc>
                        <a:spcBef>
                          <a:spcPts val="0"/>
                        </a:spcBef>
                        <a:spcAft>
                          <a:spcPts val="1000"/>
                        </a:spcAft>
                      </a:pPr>
                      <a:r>
                        <a:rPr lang="en-US" sz="2800" dirty="0">
                          <a:solidFill>
                            <a:schemeClr val="bg1">
                              <a:lumMod val="95000"/>
                            </a:schemeClr>
                          </a:solidFill>
                          <a:latin typeface="Times New Roman" pitchFamily="18" charset="0"/>
                          <a:cs typeface="Times New Roman" pitchFamily="18" charset="0"/>
                        </a:rPr>
                        <a:t>TLC</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2800" dirty="0">
                          <a:solidFill>
                            <a:schemeClr val="bg1">
                              <a:lumMod val="95000"/>
                            </a:schemeClr>
                          </a:solidFill>
                          <a:latin typeface="Times New Roman" pitchFamily="18" charset="0"/>
                          <a:cs typeface="Times New Roman" pitchFamily="18" charset="0"/>
                        </a:rPr>
                        <a:t>6.7</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800" dirty="0" smtClean="0">
                          <a:solidFill>
                            <a:schemeClr val="bg1">
                              <a:lumMod val="95000"/>
                            </a:schemeClr>
                          </a:solidFill>
                          <a:latin typeface="Times New Roman" pitchFamily="18" charset="0"/>
                          <a:ea typeface="Times New Roman"/>
                          <a:cs typeface="Times New Roman" pitchFamily="18" charset="0"/>
                        </a:rPr>
                        <a:t>4.5-11.0 x 109 /L.</a:t>
                      </a:r>
                      <a:endParaRPr lang="en-US" sz="2800" dirty="0">
                        <a:solidFill>
                          <a:schemeClr val="bg1">
                            <a:lumMod val="95000"/>
                          </a:schemeClr>
                        </a:solidFill>
                        <a:latin typeface="Times New Roman" pitchFamily="18" charset="0"/>
                        <a:ea typeface="Times New Roman"/>
                        <a:cs typeface="Times New Roman" pitchFamily="18" charset="0"/>
                      </a:endParaRPr>
                    </a:p>
                  </a:txBody>
                  <a:tcPr>
                    <a:solidFill>
                      <a:srgbClr val="77274F"/>
                    </a:solidFill>
                  </a:tcPr>
                </a:tc>
              </a:tr>
              <a:tr h="736979">
                <a:tc>
                  <a:txBody>
                    <a:bodyPr/>
                    <a:lstStyle/>
                    <a:p>
                      <a:pPr marL="0" marR="0" algn="l">
                        <a:lnSpc>
                          <a:spcPct val="115000"/>
                        </a:lnSpc>
                        <a:spcBef>
                          <a:spcPts val="0"/>
                        </a:spcBef>
                        <a:spcAft>
                          <a:spcPts val="1000"/>
                        </a:spcAft>
                      </a:pPr>
                      <a:r>
                        <a:rPr lang="en-US" sz="2800">
                          <a:latin typeface="Times New Roman" pitchFamily="18" charset="0"/>
                          <a:cs typeface="Times New Roman" pitchFamily="18" charset="0"/>
                        </a:rPr>
                        <a:t>Esr</a:t>
                      </a:r>
                      <a:endParaRPr lang="en-US" sz="280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800">
                          <a:latin typeface="Times New Roman" pitchFamily="18" charset="0"/>
                          <a:cs typeface="Times New Roman" pitchFamily="18" charset="0"/>
                        </a:rPr>
                        <a:t>294</a:t>
                      </a:r>
                      <a:endParaRPr lang="en-US" sz="2800">
                        <a:latin typeface="Times New Roman" pitchFamily="18" charset="0"/>
                        <a:ea typeface="Calibri"/>
                        <a:cs typeface="Times New Roman" pitchFamily="18" charset="0"/>
                      </a:endParaRPr>
                    </a:p>
                  </a:txBody>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800" dirty="0" smtClean="0">
                          <a:latin typeface="Times New Roman" pitchFamily="18" charset="0"/>
                          <a:ea typeface="Times New Roman"/>
                          <a:cs typeface="Times New Roman" pitchFamily="18" charset="0"/>
                        </a:rPr>
                        <a:t>0 and 15 mm/hr</a:t>
                      </a:r>
                      <a:endParaRPr lang="en-US" sz="2800" dirty="0">
                        <a:latin typeface="Times New Roman" pitchFamily="18" charset="0"/>
                        <a:ea typeface="Times New Roman"/>
                        <a:cs typeface="Times New Roman" pitchFamily="18" charset="0"/>
                      </a:endParaRPr>
                    </a:p>
                  </a:txBody>
                  <a:tcPr/>
                </a:tc>
              </a:tr>
              <a:tr h="736979">
                <a:tc>
                  <a:txBody>
                    <a:bodyPr/>
                    <a:lstStyle/>
                    <a:p>
                      <a:pPr marL="0" marR="0" algn="l">
                        <a:lnSpc>
                          <a:spcPct val="115000"/>
                        </a:lnSpc>
                        <a:spcBef>
                          <a:spcPts val="0"/>
                        </a:spcBef>
                        <a:spcAft>
                          <a:spcPts val="1000"/>
                        </a:spcAft>
                      </a:pPr>
                      <a:r>
                        <a:rPr lang="en-US" sz="2800" dirty="0" smtClean="0">
                          <a:solidFill>
                            <a:schemeClr val="bg1">
                              <a:lumMod val="95000"/>
                            </a:schemeClr>
                          </a:solidFill>
                          <a:latin typeface="Times New Roman" pitchFamily="18" charset="0"/>
                          <a:cs typeface="Times New Roman" pitchFamily="18" charset="0"/>
                        </a:rPr>
                        <a:t>Hb</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2800" dirty="0">
                          <a:solidFill>
                            <a:schemeClr val="bg1">
                              <a:lumMod val="95000"/>
                            </a:schemeClr>
                          </a:solidFill>
                          <a:latin typeface="Times New Roman" pitchFamily="18" charset="0"/>
                          <a:cs typeface="Times New Roman" pitchFamily="18" charset="0"/>
                        </a:rPr>
                        <a:t>11.1</a:t>
                      </a:r>
                      <a:endParaRPr lang="en-US" sz="28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800" dirty="0" smtClean="0">
                          <a:solidFill>
                            <a:schemeClr val="bg1">
                              <a:lumMod val="95000"/>
                            </a:schemeClr>
                          </a:solidFill>
                          <a:latin typeface="Times New Roman" pitchFamily="18" charset="0"/>
                          <a:ea typeface="Times New Roman"/>
                          <a:cs typeface="Times New Roman" pitchFamily="18" charset="0"/>
                        </a:rPr>
                        <a:t>13.5 to 17.5 g</a:t>
                      </a:r>
                      <a:r>
                        <a:rPr lang="en-US" sz="2800" baseline="0" dirty="0" smtClean="0">
                          <a:solidFill>
                            <a:schemeClr val="bg1">
                              <a:lumMod val="95000"/>
                            </a:schemeClr>
                          </a:solidFill>
                          <a:latin typeface="Times New Roman" pitchFamily="18" charset="0"/>
                          <a:ea typeface="Times New Roman"/>
                          <a:cs typeface="Times New Roman" pitchFamily="18" charset="0"/>
                        </a:rPr>
                        <a:t> </a:t>
                      </a:r>
                      <a:r>
                        <a:rPr lang="en-US" sz="2800" dirty="0" smtClean="0">
                          <a:solidFill>
                            <a:schemeClr val="bg1">
                              <a:lumMod val="95000"/>
                            </a:schemeClr>
                          </a:solidFill>
                          <a:latin typeface="Times New Roman" pitchFamily="18" charset="0"/>
                          <a:ea typeface="Times New Roman"/>
                          <a:cs typeface="Times New Roman" pitchFamily="18" charset="0"/>
                        </a:rPr>
                        <a:t>per dl</a:t>
                      </a:r>
                      <a:endParaRPr lang="en-US" sz="2800" dirty="0">
                        <a:solidFill>
                          <a:schemeClr val="bg1">
                            <a:lumMod val="95000"/>
                          </a:schemeClr>
                        </a:solidFill>
                        <a:latin typeface="Times New Roman" pitchFamily="18" charset="0"/>
                        <a:ea typeface="Times New Roman"/>
                        <a:cs typeface="Times New Roman" pitchFamily="18" charset="0"/>
                      </a:endParaRPr>
                    </a:p>
                  </a:txBody>
                  <a:tcPr>
                    <a:solidFill>
                      <a:srgbClr val="77274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7" descr="Medical-Case-Study-Report-1024x400.png"/>
          <p:cNvPicPr>
            <a:picLocks noChangeAspect="1"/>
          </p:cNvPicPr>
          <p:nvPr/>
        </p:nvPicPr>
        <p:blipFill>
          <a:blip r:embed="rId3" cstate="print">
            <a:lum bright="70000" contrast="-70000"/>
          </a:blip>
          <a:stretch>
            <a:fillRect/>
          </a:stretch>
        </p:blipFill>
        <p:spPr>
          <a:xfrm>
            <a:off x="0" y="0"/>
            <a:ext cx="12192000" cy="3809524"/>
          </a:xfrm>
          <a:prstGeom prst="rect">
            <a:avLst/>
          </a:prstGeom>
        </p:spPr>
      </p:pic>
      <p:pic>
        <p:nvPicPr>
          <p:cNvPr id="2097154" name="Picture 8" descr="case-study-word-cloud-concept-on-white-background-RTY84H.jpg"/>
          <p:cNvPicPr>
            <a:picLocks noChangeAspect="1"/>
          </p:cNvPicPr>
          <p:nvPr/>
        </p:nvPicPr>
        <p:blipFill>
          <a:blip r:embed="rId4" cstate="print">
            <a:lum bright="40000" contrast="-40000"/>
          </a:blip>
          <a:srcRect l="1898" t="6567" r="692" b="14627"/>
          <a:stretch>
            <a:fillRect/>
          </a:stretch>
        </p:blipFill>
        <p:spPr>
          <a:xfrm>
            <a:off x="0" y="2571058"/>
            <a:ext cx="6414447" cy="4286941"/>
          </a:xfrm>
          <a:prstGeom prst="rect">
            <a:avLst/>
          </a:prstGeom>
          <a:ln>
            <a:noFill/>
          </a:ln>
          <a:effectLst>
            <a:outerShdw blurRad="292100" dist="139700" dir="2700000" algn="tl" rotWithShape="0">
              <a:srgbClr val="333333">
                <a:alpha val="65000"/>
              </a:srgbClr>
            </a:outerShdw>
          </a:effectLst>
        </p:spPr>
      </p:pic>
      <p:pic>
        <p:nvPicPr>
          <p:cNvPr id="2097155" name="Picture 9" descr="CS-Icon.jpg"/>
          <p:cNvPicPr>
            <a:picLocks noChangeAspect="1"/>
          </p:cNvPicPr>
          <p:nvPr/>
        </p:nvPicPr>
        <p:blipFill>
          <a:blip r:embed="rId5" cstate="print">
            <a:lum bright="30000" contrast="-30000"/>
          </a:blip>
          <a:stretch>
            <a:fillRect/>
          </a:stretch>
        </p:blipFill>
        <p:spPr>
          <a:xfrm>
            <a:off x="6264038" y="2565779"/>
            <a:ext cx="5927962" cy="4292221"/>
          </a:xfrm>
          <a:prstGeom prst="rect">
            <a:avLst/>
          </a:prstGeom>
          <a:ln>
            <a:noFill/>
          </a:ln>
          <a:effectLst>
            <a:outerShdw blurRad="292100" dist="139700" dir="2700000" algn="tl" rotWithShape="0">
              <a:srgbClr val="333333">
                <a:alpha val="65000"/>
              </a:srgbClr>
            </a:outerShdw>
          </a:effectLst>
        </p:spPr>
      </p:pic>
      <p:sp>
        <p:nvSpPr>
          <p:cNvPr id="1048576" name="Rectangle 15"/>
          <p:cNvSpPr/>
          <p:nvPr/>
        </p:nvSpPr>
        <p:spPr>
          <a:xfrm>
            <a:off x="1" y="510364"/>
            <a:ext cx="8557147"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577" name="TextBox 13"/>
          <p:cNvSpPr txBox="1"/>
          <p:nvPr/>
        </p:nvSpPr>
        <p:spPr>
          <a:xfrm>
            <a:off x="0" y="1167636"/>
            <a:ext cx="8297839" cy="1170941"/>
          </a:xfrm>
          <a:prstGeom prst="rect">
            <a:avLst/>
          </a:prstGeom>
          <a:noFill/>
        </p:spPr>
        <p:txBody>
          <a:bodyPr wrap="square" rtlCol="0" anchor="ctr">
            <a:spAutoFit/>
          </a:bodyPr>
          <a:lstStyle/>
          <a:p>
            <a:r>
              <a:rPr lang="en-US" altLang="ko-KR" sz="7200" dirty="0" smtClean="0">
                <a:solidFill>
                  <a:schemeClr val="bg1"/>
                </a:solidFill>
                <a:latin typeface="Comic Sans MS" pitchFamily="66" charset="0"/>
                <a:cs typeface="Arial" pitchFamily="34" charset="0"/>
              </a:rPr>
              <a:t>Case presentation </a:t>
            </a:r>
          </a:p>
        </p:txBody>
      </p:sp>
      <p:sp>
        <p:nvSpPr>
          <p:cNvPr id="1048578" name="TextBox 6"/>
          <p:cNvSpPr txBox="1"/>
          <p:nvPr/>
        </p:nvSpPr>
        <p:spPr>
          <a:xfrm>
            <a:off x="163773" y="2825087"/>
            <a:ext cx="6837680" cy="688340"/>
          </a:xfrm>
          <a:prstGeom prst="rect">
            <a:avLst/>
          </a:prstGeom>
          <a:solidFill>
            <a:srgbClr val="77274F"/>
          </a:solidFill>
        </p:spPr>
        <p:txBody>
          <a:bodyPr wrap="none" rtlCol="0">
            <a:spAutoFit/>
          </a:bodyPr>
          <a:lstStyle/>
          <a:p>
            <a:r>
              <a:rPr lang="en-US" sz="4000" dirty="0" smtClean="0">
                <a:solidFill>
                  <a:schemeClr val="bg1"/>
                </a:solidFill>
              </a:rPr>
              <a:t>Acrodermatitis Enteropathica</a:t>
            </a:r>
            <a:endParaRPr lang="en-US" sz="4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
          <p:cNvGrpSpPr/>
          <p:nvPr/>
        </p:nvGrpSpPr>
        <p:grpSpPr>
          <a:xfrm>
            <a:off x="5208124" y="2654967"/>
            <a:ext cx="6983876" cy="2094454"/>
            <a:chOff x="5207975" y="2573079"/>
            <a:chExt cx="6983876" cy="1711842"/>
          </a:xfrm>
          <a:solidFill>
            <a:srgbClr val="77274F"/>
          </a:solidFill>
        </p:grpSpPr>
        <p:sp>
          <p:nvSpPr>
            <p:cNvPr id="1048620"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21"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22" name="Rectangle 4"/>
          <p:cNvSpPr/>
          <p:nvPr/>
        </p:nvSpPr>
        <p:spPr>
          <a:xfrm>
            <a:off x="5574305" y="2944083"/>
            <a:ext cx="5440680" cy="815340"/>
          </a:xfrm>
          <a:prstGeom prst="rect">
            <a:avLst/>
          </a:prstGeom>
        </p:spPr>
        <p:txBody>
          <a:bodyPr wrap="none">
            <a:spAutoFit/>
          </a:bodyPr>
          <a:lstStyle/>
          <a:p>
            <a:pPr fontAlgn="base"/>
            <a:r>
              <a:rPr lang="en-US" sz="4800" dirty="0" smtClean="0">
                <a:solidFill>
                  <a:schemeClr val="bg1"/>
                </a:solidFill>
                <a:latin typeface="Times New Roman" pitchFamily="18" charset="0"/>
                <a:cs typeface="Times New Roman" pitchFamily="18" charset="0"/>
              </a:rPr>
              <a:t>Clinical evaluations</a:t>
            </a:r>
            <a:endParaRPr lang="en-US" sz="4800" dirty="0">
              <a:solidFill>
                <a:schemeClr val="bg1"/>
              </a:solidFill>
              <a:latin typeface="Times New Roman" pitchFamily="18" charset="0"/>
              <a:cs typeface="Times New Roman" pitchFamily="18" charset="0"/>
            </a:endParaRPr>
          </a:p>
        </p:txBody>
      </p:sp>
      <p:pic>
        <p:nvPicPr>
          <p:cNvPr id="2097165" name="Picture 5" descr="F_36035.jpg"/>
          <p:cNvPicPr>
            <a:picLocks noChangeAspect="1"/>
          </p:cNvPicPr>
          <p:nvPr/>
        </p:nvPicPr>
        <p:blipFill>
          <a:blip r:embed="rId2" cstate="print"/>
          <a:stretch>
            <a:fillRect/>
          </a:stretch>
        </p:blipFill>
        <p:spPr>
          <a:xfrm>
            <a:off x="0" y="0"/>
            <a:ext cx="4669715" cy="3507475"/>
          </a:xfrm>
          <a:prstGeom prst="rect">
            <a:avLst/>
          </a:prstGeom>
        </p:spPr>
      </p:pic>
      <p:pic>
        <p:nvPicPr>
          <p:cNvPr id="2097166" name="Picture 6" descr="doctor-check-rgb-color-icon-clinical-assessment-medical-evaluation-health-examination-physician-visit-hospital-checkup-healthcare-207359190.jpg"/>
          <p:cNvPicPr>
            <a:picLocks noChangeAspect="1"/>
          </p:cNvPicPr>
          <p:nvPr/>
        </p:nvPicPr>
        <p:blipFill>
          <a:blip r:embed="rId3" cstate="print"/>
          <a:srcRect b="7234"/>
          <a:stretch>
            <a:fillRect/>
          </a:stretch>
        </p:blipFill>
        <p:spPr>
          <a:xfrm>
            <a:off x="-1" y="3179132"/>
            <a:ext cx="4722125" cy="36774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1"/>
          <p:cNvGraphicFramePr>
            <a:graphicFrameLocks noGrp="1"/>
          </p:cNvGraphicFramePr>
          <p:nvPr/>
        </p:nvGraphicFramePr>
        <p:xfrm>
          <a:off x="1119117" y="1856095"/>
          <a:ext cx="9676262" cy="4682094"/>
        </p:xfrm>
        <a:graphic>
          <a:graphicData uri="http://schemas.openxmlformats.org/drawingml/2006/table">
            <a:tbl>
              <a:tblPr>
                <a:tableStyleId>{16D9F66E-5EB9-4882-86FB-DCBF35E3C3E4}</a:tableStyleId>
              </a:tblPr>
              <a:tblGrid>
                <a:gridCol w="2990628"/>
                <a:gridCol w="3342817"/>
                <a:gridCol w="3342817"/>
              </a:tblGrid>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cs typeface="Times New Roman" pitchFamily="18" charset="0"/>
                        </a:rPr>
                        <a:t>Muscle wasting (low caloric intake)</a:t>
                      </a:r>
                      <a:endParaRPr lang="en-US" sz="2000" b="1"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2000" dirty="0" smtClean="0">
                          <a:latin typeface="Times New Roman" pitchFamily="18" charset="0"/>
                          <a:cs typeface="Times New Roman" pitchFamily="18" charset="0"/>
                        </a:rPr>
                        <a:t>Muscles weakness (present)</a:t>
                      </a:r>
                      <a:endParaRPr lang="en-US" sz="2000" b="1" dirty="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000" dirty="0" smtClean="0">
                          <a:latin typeface="Times New Roman" pitchFamily="18" charset="0"/>
                          <a:cs typeface="Times New Roman" pitchFamily="18" charset="0"/>
                        </a:rPr>
                        <a:t>wasted muscle</a:t>
                      </a:r>
                      <a:endParaRPr lang="en-US" sz="2000" b="1" dirty="0">
                        <a:latin typeface="Times New Roman" pitchFamily="18" charset="0"/>
                        <a:ea typeface="Calibri"/>
                        <a:cs typeface="Times New Roman" pitchFamily="18" charset="0"/>
                      </a:endParaRPr>
                    </a:p>
                  </a:txBody>
                  <a:tcPr/>
                </a:tc>
              </a:tr>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ea typeface="+mn-ea"/>
                          <a:cs typeface="Times New Roman" pitchFamily="18" charset="0"/>
                        </a:rPr>
                        <a:t>Gums (normal)</a:t>
                      </a:r>
                      <a:endParaRPr lang="en-US" sz="20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1800" kern="1200" dirty="0" smtClean="0">
                          <a:solidFill>
                            <a:schemeClr val="dk1"/>
                          </a:solidFill>
                          <a:latin typeface="Times New Roman" pitchFamily="18" charset="0"/>
                          <a:ea typeface="+mn-ea"/>
                          <a:cs typeface="Times New Roman" pitchFamily="18" charset="0"/>
                        </a:rPr>
                        <a:t>Swallow</a:t>
                      </a:r>
                      <a:endParaRPr lang="en-US" sz="2000" dirty="0">
                        <a:solidFill>
                          <a:schemeClr val="bg1">
                            <a:lumMod val="95000"/>
                          </a:schemeClr>
                        </a:solidFill>
                        <a:latin typeface="Times New Roman" pitchFamily="18" charset="0"/>
                        <a:ea typeface="Calibri"/>
                        <a:cs typeface="Times New Roman" pitchFamily="18" charset="0"/>
                      </a:endParaRPr>
                    </a:p>
                  </a:txBody>
                  <a:tcPr/>
                </a:tc>
                <a:tc>
                  <a:txBody>
                    <a:bodyPr/>
                    <a:lstStyle/>
                    <a:p>
                      <a:pPr marL="0" marR="0" indent="0" algn="l" defTabSz="914423" rtl="0" eaLnBrk="1" fontAlgn="auto" latinLnBrk="0" hangingPunct="1">
                        <a:lnSpc>
                          <a:spcPct val="115000"/>
                        </a:lnSpc>
                        <a:spcBef>
                          <a:spcPts val="0"/>
                        </a:spcBef>
                        <a:spcAft>
                          <a:spcPts val="1000"/>
                        </a:spcAft>
                        <a:buClrTx/>
                        <a:buSzTx/>
                        <a:buFontTx/>
                        <a:buNone/>
                      </a:pPr>
                      <a:r>
                        <a:rPr lang="en-US" sz="2000" kern="1200" dirty="0" smtClean="0">
                          <a:solidFill>
                            <a:schemeClr val="dk1"/>
                          </a:solidFill>
                          <a:latin typeface="Times New Roman" pitchFamily="18" charset="0"/>
                          <a:ea typeface="+mn-ea"/>
                          <a:cs typeface="Times New Roman" pitchFamily="18" charset="0"/>
                        </a:rPr>
                        <a:t>fissures</a:t>
                      </a:r>
                      <a:endParaRPr lang="en-US" sz="2000" dirty="0">
                        <a:solidFill>
                          <a:schemeClr val="bg1">
                            <a:lumMod val="95000"/>
                          </a:schemeClr>
                        </a:solidFill>
                        <a:latin typeface="Times New Roman" pitchFamily="18" charset="0"/>
                        <a:ea typeface="Calibri"/>
                        <a:cs typeface="Times New Roman" pitchFamily="18" charset="0"/>
                      </a:endParaRPr>
                    </a:p>
                  </a:txBody>
                  <a:tcPr/>
                </a:tc>
              </a:tr>
              <a:tr h="648269">
                <a:tc>
                  <a:txBody>
                    <a:bodyPr/>
                    <a:lstStyle/>
                    <a:p>
                      <a:pPr marL="0" marR="0" algn="l">
                        <a:lnSpc>
                          <a:spcPct val="115000"/>
                        </a:lnSpc>
                        <a:spcBef>
                          <a:spcPts val="0"/>
                        </a:spcBef>
                        <a:spcAft>
                          <a:spcPts val="1000"/>
                        </a:spcAft>
                        <a:tabLst>
                          <a:tab pos="544830" algn="ctr"/>
                        </a:tabLst>
                      </a:pPr>
                      <a:r>
                        <a:rPr lang="en-US" sz="2000" dirty="0" smtClean="0">
                          <a:solidFill>
                            <a:schemeClr val="bg1">
                              <a:lumMod val="95000"/>
                            </a:schemeClr>
                          </a:solidFill>
                          <a:latin typeface="Times New Roman" pitchFamily="18" charset="0"/>
                          <a:cs typeface="Times New Roman" pitchFamily="18" charset="0"/>
                        </a:rPr>
                        <a:t>Nails (low Hb)</a:t>
                      </a:r>
                      <a:endParaRPr lang="en-US" sz="20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1800" kern="1200" dirty="0" smtClean="0">
                          <a:solidFill>
                            <a:schemeClr val="dk1"/>
                          </a:solidFill>
                          <a:latin typeface="Times New Roman" pitchFamily="18" charset="0"/>
                          <a:ea typeface="+mn-ea"/>
                          <a:cs typeface="Times New Roman" pitchFamily="18" charset="0"/>
                        </a:rPr>
                        <a:t>Pale (yes)</a:t>
                      </a:r>
                      <a:endParaRPr lang="en-US" sz="2000" dirty="0">
                        <a:latin typeface="Times New Roman" pitchFamily="18" charset="0"/>
                        <a:ea typeface="Calibri"/>
                        <a:cs typeface="Times New Roman" pitchFamily="18" charset="0"/>
                      </a:endParaRPr>
                    </a:p>
                  </a:txBody>
                  <a:tcPr/>
                </a:tc>
                <a:tc>
                  <a:txBody>
                    <a:bodyPr/>
                    <a:lstStyle/>
                    <a:p>
                      <a:pPr marL="0" marR="0" algn="l">
                        <a:lnSpc>
                          <a:spcPct val="115000"/>
                        </a:lnSpc>
                        <a:spcBef>
                          <a:spcPts val="0"/>
                        </a:spcBef>
                        <a:spcAft>
                          <a:spcPts val="1000"/>
                        </a:spcAft>
                      </a:pPr>
                      <a:r>
                        <a:rPr lang="en-US" sz="2000" kern="1200" dirty="0" smtClean="0">
                          <a:solidFill>
                            <a:schemeClr val="dk1"/>
                          </a:solidFill>
                          <a:latin typeface="Times New Roman" pitchFamily="18" charset="0"/>
                          <a:ea typeface="+mn-ea"/>
                          <a:cs typeface="Times New Roman" pitchFamily="18" charset="0"/>
                        </a:rPr>
                        <a:t>Spoon shape</a:t>
                      </a:r>
                      <a:endParaRPr lang="en-US" sz="2000" dirty="0">
                        <a:latin typeface="Times New Roman" pitchFamily="18" charset="0"/>
                        <a:ea typeface="Calibri"/>
                        <a:cs typeface="Times New Roman" pitchFamily="18" charset="0"/>
                      </a:endParaRPr>
                    </a:p>
                  </a:txBody>
                  <a:tcPr/>
                </a:tc>
              </a:tr>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ea typeface="+mn-ea"/>
                          <a:cs typeface="Times New Roman" pitchFamily="18" charset="0"/>
                        </a:rPr>
                        <a:t>Tongue (normal)</a:t>
                      </a:r>
                    </a:p>
                  </a:txBody>
                  <a:tcPr>
                    <a:solidFill>
                      <a:srgbClr val="77274F"/>
                    </a:solidFill>
                  </a:tcPr>
                </a:tc>
                <a:tc>
                  <a:txBody>
                    <a:bodyPr/>
                    <a:lstStyle/>
                    <a:p>
                      <a:r>
                        <a:rPr lang="en-US" sz="1800" kern="1200" dirty="0" smtClean="0">
                          <a:solidFill>
                            <a:schemeClr val="dk1"/>
                          </a:solidFill>
                          <a:latin typeface="Times New Roman" pitchFamily="18" charset="0"/>
                          <a:ea typeface="+mn-ea"/>
                          <a:cs typeface="Times New Roman" pitchFamily="18" charset="0"/>
                        </a:rPr>
                        <a:t>Swallow</a:t>
                      </a:r>
                      <a:endParaRPr lang="en-US" sz="1800" kern="1200" dirty="0">
                        <a:solidFill>
                          <a:schemeClr val="dk1"/>
                        </a:solidFill>
                        <a:latin typeface="Times New Roman" pitchFamily="18" charset="0"/>
                        <a:ea typeface="+mn-ea"/>
                        <a:cs typeface="Times New Roman" pitchFamily="18" charset="0"/>
                      </a:endParaRPr>
                    </a:p>
                  </a:txBody>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000" kern="1200" dirty="0" smtClean="0">
                          <a:solidFill>
                            <a:schemeClr val="dk1"/>
                          </a:solidFill>
                          <a:latin typeface="Times New Roman" pitchFamily="18" charset="0"/>
                          <a:ea typeface="+mn-ea"/>
                          <a:cs typeface="Times New Roman" pitchFamily="18" charset="0"/>
                        </a:rPr>
                        <a:t>purplish</a:t>
                      </a:r>
                      <a:endParaRPr lang="en-US" sz="2000" dirty="0">
                        <a:solidFill>
                          <a:schemeClr val="bg1">
                            <a:lumMod val="95000"/>
                          </a:schemeClr>
                        </a:solidFill>
                        <a:latin typeface="Times New Roman" pitchFamily="18" charset="0"/>
                        <a:ea typeface="Times New Roman"/>
                        <a:cs typeface="Times New Roman" pitchFamily="18" charset="0"/>
                      </a:endParaRPr>
                    </a:p>
                  </a:txBody>
                  <a:tcPr/>
                </a:tc>
              </a:tr>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ea typeface="+mn-ea"/>
                          <a:cs typeface="Times New Roman" pitchFamily="18" charset="0"/>
                        </a:rPr>
                        <a:t>Hair (zinc deficiency)</a:t>
                      </a:r>
                      <a:endParaRPr lang="en-US" sz="20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1800" kern="1200" dirty="0" smtClean="0">
                          <a:solidFill>
                            <a:schemeClr val="dk1"/>
                          </a:solidFill>
                          <a:latin typeface="Times New Roman" pitchFamily="18" charset="0"/>
                          <a:ea typeface="+mn-ea"/>
                          <a:cs typeface="Times New Roman" pitchFamily="18" charset="0"/>
                        </a:rPr>
                        <a:t>dull</a:t>
                      </a:r>
                      <a:endParaRPr lang="en-US" sz="2000" dirty="0">
                        <a:latin typeface="Times New Roman" pitchFamily="18" charset="0"/>
                        <a:ea typeface="Calibri"/>
                        <a:cs typeface="Times New Roman" pitchFamily="18" charset="0"/>
                      </a:endParaRPr>
                    </a:p>
                  </a:txBody>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000" kern="1200" dirty="0" smtClean="0">
                          <a:solidFill>
                            <a:schemeClr val="dk1"/>
                          </a:solidFill>
                          <a:latin typeface="Times New Roman" pitchFamily="18" charset="0"/>
                          <a:ea typeface="+mn-ea"/>
                          <a:cs typeface="Times New Roman" pitchFamily="18" charset="0"/>
                        </a:rPr>
                        <a:t>Thin       (bald)</a:t>
                      </a:r>
                      <a:endParaRPr lang="en-US" sz="2000" dirty="0">
                        <a:latin typeface="Times New Roman" pitchFamily="18" charset="0"/>
                        <a:ea typeface="Times New Roman"/>
                        <a:cs typeface="Times New Roman" pitchFamily="18" charset="0"/>
                      </a:endParaRPr>
                    </a:p>
                  </a:txBody>
                  <a:tcPr/>
                </a:tc>
              </a:tr>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ea typeface="+mn-ea"/>
                          <a:cs typeface="Times New Roman" pitchFamily="18" charset="0"/>
                        </a:rPr>
                        <a:t>Skin (low </a:t>
                      </a:r>
                      <a:r>
                        <a:rPr lang="en-US" sz="2000" dirty="0" err="1" smtClean="0">
                          <a:solidFill>
                            <a:schemeClr val="bg1">
                              <a:lumMod val="95000"/>
                            </a:schemeClr>
                          </a:solidFill>
                          <a:latin typeface="Times New Roman" pitchFamily="18" charset="0"/>
                          <a:ea typeface="+mn-ea"/>
                          <a:cs typeface="Times New Roman" pitchFamily="18" charset="0"/>
                        </a:rPr>
                        <a:t>hb</a:t>
                      </a:r>
                      <a:r>
                        <a:rPr lang="en-US" sz="2000" dirty="0" smtClean="0">
                          <a:solidFill>
                            <a:schemeClr val="bg1">
                              <a:lumMod val="95000"/>
                            </a:schemeClr>
                          </a:solidFill>
                          <a:latin typeface="Times New Roman" pitchFamily="18" charset="0"/>
                          <a:ea typeface="+mn-ea"/>
                          <a:cs typeface="Times New Roman" pitchFamily="18" charset="0"/>
                        </a:rPr>
                        <a:t> &amp; disorder)</a:t>
                      </a:r>
                      <a:endParaRPr lang="en-US" sz="20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algn="l">
                        <a:lnSpc>
                          <a:spcPct val="115000"/>
                        </a:lnSpc>
                        <a:spcBef>
                          <a:spcPts val="0"/>
                        </a:spcBef>
                        <a:spcAft>
                          <a:spcPts val="1000"/>
                        </a:spcAft>
                      </a:pPr>
                      <a:r>
                        <a:rPr lang="en-US" sz="1800" kern="1200" dirty="0" smtClean="0">
                          <a:solidFill>
                            <a:schemeClr val="dk1"/>
                          </a:solidFill>
                          <a:latin typeface="Times New Roman" pitchFamily="18" charset="0"/>
                          <a:ea typeface="+mn-ea"/>
                          <a:cs typeface="Times New Roman" pitchFamily="18" charset="0"/>
                        </a:rPr>
                        <a:t>dry</a:t>
                      </a:r>
                      <a:endParaRPr lang="en-US" sz="2000" dirty="0">
                        <a:solidFill>
                          <a:schemeClr val="bg1">
                            <a:lumMod val="95000"/>
                          </a:schemeClr>
                        </a:solidFill>
                        <a:latin typeface="Times New Roman" pitchFamily="18" charset="0"/>
                        <a:ea typeface="Calibri"/>
                        <a:cs typeface="Times New Roman" pitchFamily="18" charset="0"/>
                      </a:endParaRPr>
                    </a:p>
                  </a:txBody>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000" kern="1200" dirty="0" smtClean="0">
                          <a:solidFill>
                            <a:schemeClr val="dk1"/>
                          </a:solidFill>
                          <a:latin typeface="Times New Roman" pitchFamily="18" charset="0"/>
                          <a:ea typeface="+mn-ea"/>
                          <a:cs typeface="Times New Roman" pitchFamily="18" charset="0"/>
                        </a:rPr>
                        <a:t>pale (yes)      (rashes)</a:t>
                      </a:r>
                      <a:endParaRPr lang="en-US" sz="2000" dirty="0">
                        <a:solidFill>
                          <a:schemeClr val="bg1">
                            <a:lumMod val="95000"/>
                          </a:schemeClr>
                        </a:solidFill>
                        <a:latin typeface="Times New Roman" pitchFamily="18" charset="0"/>
                        <a:ea typeface="Times New Roman"/>
                        <a:cs typeface="Times New Roman" pitchFamily="18" charset="0"/>
                      </a:endParaRPr>
                    </a:p>
                  </a:txBody>
                  <a:tcPr/>
                </a:tc>
              </a:tr>
              <a:tr h="648269">
                <a:tc>
                  <a:txBody>
                    <a:bodyPr/>
                    <a:lstStyle/>
                    <a:p>
                      <a:pPr marL="0" marR="0" algn="l">
                        <a:lnSpc>
                          <a:spcPct val="115000"/>
                        </a:lnSpc>
                        <a:spcBef>
                          <a:spcPts val="0"/>
                        </a:spcBef>
                        <a:spcAft>
                          <a:spcPts val="1000"/>
                        </a:spcAft>
                      </a:pPr>
                      <a:r>
                        <a:rPr lang="en-US" sz="2000" dirty="0" smtClean="0">
                          <a:solidFill>
                            <a:schemeClr val="bg1">
                              <a:lumMod val="95000"/>
                            </a:schemeClr>
                          </a:solidFill>
                          <a:latin typeface="Times New Roman" pitchFamily="18" charset="0"/>
                          <a:ea typeface="Calibri"/>
                          <a:cs typeface="Times New Roman" pitchFamily="18" charset="0"/>
                        </a:rPr>
                        <a:t>Teeth (normal)</a:t>
                      </a:r>
                      <a:endParaRPr lang="en-US" sz="2000" dirty="0">
                        <a:solidFill>
                          <a:schemeClr val="bg1">
                            <a:lumMod val="95000"/>
                          </a:schemeClr>
                        </a:solidFill>
                        <a:latin typeface="Times New Roman" pitchFamily="18" charset="0"/>
                        <a:ea typeface="Calibri"/>
                        <a:cs typeface="Times New Roman" pitchFamily="18" charset="0"/>
                      </a:endParaRPr>
                    </a:p>
                  </a:txBody>
                  <a:tcPr>
                    <a:solidFill>
                      <a:srgbClr val="77274F"/>
                    </a:solidFill>
                  </a:tcPr>
                </a:tc>
                <a:tc>
                  <a:txBody>
                    <a:bodyPr/>
                    <a:lstStyle/>
                    <a:p>
                      <a:pPr marL="0" marR="0" indent="0" algn="l" defTabSz="914423" rtl="0" eaLnBrk="1" fontAlgn="auto" latinLnBrk="0" hangingPunct="1">
                        <a:lnSpc>
                          <a:spcPct val="115000"/>
                        </a:lnSpc>
                        <a:spcBef>
                          <a:spcPts val="0"/>
                        </a:spcBef>
                        <a:spcAft>
                          <a:spcPts val="1000"/>
                        </a:spcAft>
                        <a:buClrTx/>
                        <a:buSzTx/>
                        <a:buFontTx/>
                        <a:buNone/>
                      </a:pPr>
                      <a:r>
                        <a:rPr lang="en-US" sz="1800" kern="1200" dirty="0" smtClean="0">
                          <a:solidFill>
                            <a:schemeClr val="dk1"/>
                          </a:solidFill>
                          <a:latin typeface="Times New Roman" pitchFamily="18" charset="0"/>
                          <a:ea typeface="+mn-ea"/>
                          <a:cs typeface="Times New Roman" pitchFamily="18" charset="0"/>
                        </a:rPr>
                        <a:t>Cavities</a:t>
                      </a:r>
                    </a:p>
                  </a:txBody>
                  <a:tcPr/>
                </a:tc>
                <a:tc>
                  <a:txBody>
                    <a:bodyPr/>
                    <a:lstStyle/>
                    <a:p>
                      <a:pPr marL="0" marR="0" indent="0" algn="l" defTabSz="914423" rtl="0" eaLnBrk="1" fontAlgn="auto" latinLnBrk="0" hangingPunct="1">
                        <a:lnSpc>
                          <a:spcPct val="115000"/>
                        </a:lnSpc>
                        <a:spcBef>
                          <a:spcPts val="0"/>
                        </a:spcBef>
                        <a:spcAft>
                          <a:spcPts val="0"/>
                        </a:spcAft>
                        <a:buClrTx/>
                        <a:buSzTx/>
                        <a:buFontTx/>
                        <a:buNone/>
                      </a:pPr>
                      <a:r>
                        <a:rPr lang="en-US" sz="2000" kern="1200" dirty="0" smtClean="0">
                          <a:solidFill>
                            <a:schemeClr val="dk1"/>
                          </a:solidFill>
                          <a:latin typeface="Times New Roman" pitchFamily="18" charset="0"/>
                          <a:ea typeface="+mn-ea"/>
                          <a:cs typeface="Times New Roman" pitchFamily="18" charset="0"/>
                        </a:rPr>
                        <a:t>missing</a:t>
                      </a:r>
                      <a:endParaRPr lang="en-US" sz="2000" dirty="0">
                        <a:solidFill>
                          <a:schemeClr val="bg1">
                            <a:lumMod val="95000"/>
                          </a:schemeClr>
                        </a:solidFill>
                        <a:latin typeface="Times New Roman" pitchFamily="18" charset="0"/>
                        <a:ea typeface="Times New Roman"/>
                        <a:cs typeface="Times New Roman" pitchFamily="18" charset="0"/>
                      </a:endParaRPr>
                    </a:p>
                  </a:txBody>
                  <a:tcPr/>
                </a:tc>
              </a:tr>
            </a:tbl>
          </a:graphicData>
        </a:graphic>
      </p:graphicFrame>
      <p:sp>
        <p:nvSpPr>
          <p:cNvPr id="1048623" name="TextBox 2"/>
          <p:cNvSpPr txBox="1"/>
          <p:nvPr/>
        </p:nvSpPr>
        <p:spPr>
          <a:xfrm>
            <a:off x="2729552" y="614149"/>
            <a:ext cx="6114197" cy="769441"/>
          </a:xfrm>
          <a:prstGeom prst="rect">
            <a:avLst/>
          </a:prstGeom>
          <a:solidFill>
            <a:srgbClr val="77274F"/>
          </a:solidFill>
        </p:spPr>
        <p:txBody>
          <a:bodyPr wrap="square" rtlCol="0">
            <a:spAutoFit/>
          </a:bodyPr>
          <a:lstStyle/>
          <a:p>
            <a:pPr algn="ctr" defTabSz="919163"/>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Clinical evaluation</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extBox 2"/>
          <p:cNvSpPr txBox="1"/>
          <p:nvPr/>
        </p:nvSpPr>
        <p:spPr>
          <a:xfrm>
            <a:off x="354842" y="614150"/>
            <a:ext cx="7414752" cy="830997"/>
          </a:xfrm>
          <a:prstGeom prst="rect">
            <a:avLst/>
          </a:prstGeom>
          <a:noFill/>
        </p:spPr>
        <p:txBody>
          <a:bodyPr wrap="square" rtlCol="0">
            <a:spAutoFit/>
          </a:bodyPr>
          <a:lstStyle/>
          <a:p>
            <a:pPr algn="ctr" fontAlgn="base"/>
            <a:r>
              <a:rPr lang="en-US" sz="4800" dirty="0" smtClean="0">
                <a:solidFill>
                  <a:srgbClr val="77274F"/>
                </a:solidFill>
                <a:latin typeface="Times New Roman" pitchFamily="18" charset="0"/>
                <a:cs typeface="Times New Roman" pitchFamily="18" charset="0"/>
              </a:rPr>
              <a:t>GI Functions</a:t>
            </a:r>
            <a:endParaRPr lang="en-US" sz="2000" dirty="0">
              <a:latin typeface="Times New Roman" pitchFamily="18" charset="0"/>
              <a:cs typeface="Times New Roman" pitchFamily="18" charset="0"/>
            </a:endParaRPr>
          </a:p>
        </p:txBody>
      </p:sp>
      <p:sp>
        <p:nvSpPr>
          <p:cNvPr id="1048625" name="Flowchart: Data 3"/>
          <p:cNvSpPr/>
          <p:nvPr/>
        </p:nvSpPr>
        <p:spPr>
          <a:xfrm flipH="1">
            <a:off x="1241944" y="2292824"/>
            <a:ext cx="9676263" cy="3439235"/>
          </a:xfrm>
          <a:prstGeom prst="flowChartInputOutpu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fontAlgn="base"/>
            <a:endParaRPr lang="en-US" dirty="0" smtClean="0"/>
          </a:p>
        </p:txBody>
      </p:sp>
      <p:graphicFrame>
        <p:nvGraphicFramePr>
          <p:cNvPr id="4194306" name="Table 9"/>
          <p:cNvGraphicFramePr>
            <a:graphicFrameLocks noGrp="1"/>
          </p:cNvGraphicFramePr>
          <p:nvPr/>
        </p:nvGraphicFramePr>
        <p:xfrm>
          <a:off x="2919105" y="2876012"/>
          <a:ext cx="6334078" cy="2194560"/>
        </p:xfrm>
        <a:graphic>
          <a:graphicData uri="http://schemas.openxmlformats.org/drawingml/2006/table">
            <a:tbl>
              <a:tblPr firstRow="1" bandRow="1">
                <a:tableStyleId>{16D9F66E-5EB9-4882-86FB-DCBF35E3C3E4}</a:tableStyleId>
              </a:tblPr>
              <a:tblGrid>
                <a:gridCol w="3167039"/>
                <a:gridCol w="3167039"/>
              </a:tblGrid>
              <a:tr h="300862">
                <a:tc>
                  <a:txBody>
                    <a:bodyPr/>
                    <a:lstStyle/>
                    <a:p>
                      <a:r>
                        <a:rPr lang="en-US" dirty="0" smtClean="0">
                          <a:latin typeface="Times New Roman" pitchFamily="18" charset="0"/>
                          <a:cs typeface="Times New Roman" pitchFamily="18" charset="0"/>
                        </a:rPr>
                        <a:t>Appetite</a:t>
                      </a:r>
                      <a:endParaRPr lang="en-US" dirty="0">
                        <a:latin typeface="Times New Roman" pitchFamily="18" charset="0"/>
                        <a:cs typeface="Times New Roman" pitchFamily="18" charset="0"/>
                      </a:endParaRPr>
                    </a:p>
                  </a:txBody>
                  <a:tcPr/>
                </a:tc>
                <a:tc>
                  <a:txBody>
                    <a:bodyPr/>
                    <a:lstStyle/>
                    <a:p>
                      <a:r>
                        <a:rPr lang="en-US" b="0" dirty="0" smtClean="0">
                          <a:latin typeface="Times New Roman" pitchFamily="18" charset="0"/>
                          <a:cs typeface="Times New Roman" pitchFamily="18" charset="0"/>
                        </a:rPr>
                        <a:t>normal</a:t>
                      </a:r>
                      <a:endParaRPr lang="en-US" b="0" dirty="0">
                        <a:latin typeface="Times New Roman" pitchFamily="18" charset="0"/>
                        <a:cs typeface="Times New Roman" pitchFamily="18" charset="0"/>
                      </a:endParaRPr>
                    </a:p>
                  </a:txBody>
                  <a:tcPr/>
                </a:tc>
              </a:tr>
              <a:tr h="300862">
                <a:tc>
                  <a:txBody>
                    <a:bodyPr/>
                    <a:lstStyle/>
                    <a:p>
                      <a:r>
                        <a:rPr lang="en-US" b="1" dirty="0" smtClean="0">
                          <a:latin typeface="Times New Roman" pitchFamily="18" charset="0"/>
                          <a:cs typeface="Times New Roman" pitchFamily="18" charset="0"/>
                        </a:rPr>
                        <a:t>Nausea</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Present</a:t>
                      </a:r>
                      <a:endParaRPr lang="en-US" dirty="0">
                        <a:latin typeface="Times New Roman" pitchFamily="18" charset="0"/>
                        <a:cs typeface="Times New Roman" pitchFamily="18" charset="0"/>
                      </a:endParaRPr>
                    </a:p>
                  </a:txBody>
                  <a:tcPr/>
                </a:tc>
              </a:tr>
              <a:tr h="300862">
                <a:tc>
                  <a:txBody>
                    <a:bodyPr/>
                    <a:lstStyle/>
                    <a:p>
                      <a:r>
                        <a:rPr lang="en-US" b="1" dirty="0" smtClean="0">
                          <a:latin typeface="Times New Roman" pitchFamily="18" charset="0"/>
                          <a:cs typeface="Times New Roman" pitchFamily="18" charset="0"/>
                        </a:rPr>
                        <a:t>Anorexia</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Absent</a:t>
                      </a:r>
                      <a:endParaRPr lang="en-US" dirty="0">
                        <a:latin typeface="Times New Roman" pitchFamily="18" charset="0"/>
                        <a:cs typeface="Times New Roman" pitchFamily="18" charset="0"/>
                      </a:endParaRPr>
                    </a:p>
                  </a:txBody>
                  <a:tcPr/>
                </a:tc>
              </a:tr>
              <a:tr h="300862">
                <a:tc>
                  <a:txBody>
                    <a:bodyPr/>
                    <a:lstStyle/>
                    <a:p>
                      <a:r>
                        <a:rPr lang="en-US" b="1" dirty="0" smtClean="0">
                          <a:latin typeface="Times New Roman" pitchFamily="18" charset="0"/>
                          <a:cs typeface="Times New Roman" pitchFamily="18" charset="0"/>
                        </a:rPr>
                        <a:t>Vomiting</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Absent</a:t>
                      </a:r>
                      <a:r>
                        <a:rPr lang="en-US" baseline="0"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txBody>
                  <a:tcPr/>
                </a:tc>
              </a:tr>
              <a:tr h="300862">
                <a:tc>
                  <a:txBody>
                    <a:bodyPr/>
                    <a:lstStyle/>
                    <a:p>
                      <a:r>
                        <a:rPr lang="en-US" b="1" dirty="0" smtClean="0">
                          <a:latin typeface="Times New Roman" pitchFamily="18" charset="0"/>
                          <a:cs typeface="Times New Roman" pitchFamily="18" charset="0"/>
                        </a:rPr>
                        <a:t>constipation</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Absent</a:t>
                      </a:r>
                      <a:endParaRPr lang="en-US" dirty="0">
                        <a:latin typeface="Times New Roman" pitchFamily="18" charset="0"/>
                        <a:cs typeface="Times New Roman" pitchFamily="18" charset="0"/>
                      </a:endParaRPr>
                    </a:p>
                  </a:txBody>
                  <a:tcPr/>
                </a:tc>
              </a:tr>
              <a:tr h="300862">
                <a:tc>
                  <a:txBody>
                    <a:bodyPr/>
                    <a:lstStyle/>
                    <a:p>
                      <a:r>
                        <a:rPr lang="en-US" b="1" dirty="0" smtClean="0">
                          <a:latin typeface="Times New Roman" pitchFamily="18" charset="0"/>
                          <a:cs typeface="Times New Roman" pitchFamily="18" charset="0"/>
                        </a:rPr>
                        <a:t>others</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Severe diarrhea</a:t>
                      </a:r>
                      <a:endParaRPr lang="en-US" dirty="0">
                        <a:latin typeface="Times New Roman" pitchFamily="18" charset="0"/>
                        <a:cs typeface="Times New Roman" pitchFamily="18" charset="0"/>
                      </a:endParaRP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2"/>
          <p:cNvGrpSpPr/>
          <p:nvPr/>
        </p:nvGrpSpPr>
        <p:grpSpPr>
          <a:xfrm>
            <a:off x="5207975" y="2573080"/>
            <a:ext cx="6983876" cy="1711842"/>
            <a:chOff x="5207975" y="2573079"/>
            <a:chExt cx="6983876" cy="1711842"/>
          </a:xfrm>
          <a:solidFill>
            <a:srgbClr val="77274F"/>
          </a:solidFill>
        </p:grpSpPr>
        <p:sp>
          <p:nvSpPr>
            <p:cNvPr id="1048626" name="Rectangle 1"/>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27" name="Rectangle 5"/>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28" name="TextBox 3"/>
          <p:cNvSpPr txBox="1"/>
          <p:nvPr/>
        </p:nvSpPr>
        <p:spPr>
          <a:xfrm>
            <a:off x="5199797" y="2921008"/>
            <a:ext cx="6992203" cy="830997"/>
          </a:xfrm>
          <a:prstGeom prst="rect">
            <a:avLst/>
          </a:prstGeom>
          <a:noFill/>
        </p:spPr>
        <p:txBody>
          <a:bodyPr wrap="square" rtlCol="0" anchor="ctr">
            <a:spAutoFit/>
          </a:bodyPr>
          <a:lstStyle/>
          <a:p>
            <a:pPr algn="ctr"/>
            <a:r>
              <a:rPr lang="en-US" altLang="ko-KR" sz="4800" dirty="0" smtClean="0">
                <a:solidFill>
                  <a:schemeClr val="bg1"/>
                </a:solidFill>
                <a:latin typeface="Times New Roman" pitchFamily="18" charset="0"/>
                <a:cs typeface="Times New Roman" pitchFamily="18" charset="0"/>
              </a:rPr>
              <a:t>Dietary history </a:t>
            </a:r>
          </a:p>
        </p:txBody>
      </p:sp>
      <p:pic>
        <p:nvPicPr>
          <p:cNvPr id="2097167" name="Picture 6" descr="2_2-28-importance-food-diary.jpg"/>
          <p:cNvPicPr>
            <a:picLocks noChangeAspect="1"/>
          </p:cNvPicPr>
          <p:nvPr/>
        </p:nvPicPr>
        <p:blipFill>
          <a:blip r:embed="rId2" cstate="print"/>
          <a:stretch>
            <a:fillRect/>
          </a:stretch>
        </p:blipFill>
        <p:spPr>
          <a:xfrm>
            <a:off x="0" y="0"/>
            <a:ext cx="4462818" cy="3330054"/>
          </a:xfrm>
          <a:prstGeom prst="rect">
            <a:avLst/>
          </a:prstGeom>
        </p:spPr>
      </p:pic>
      <p:pic>
        <p:nvPicPr>
          <p:cNvPr id="2097168" name="Picture 7" descr="diet-plan.jpg"/>
          <p:cNvPicPr>
            <a:picLocks noChangeAspect="1"/>
          </p:cNvPicPr>
          <p:nvPr/>
        </p:nvPicPr>
        <p:blipFill>
          <a:blip r:embed="rId3" cstate="print"/>
          <a:stretch>
            <a:fillRect/>
          </a:stretch>
        </p:blipFill>
        <p:spPr>
          <a:xfrm>
            <a:off x="0" y="3575713"/>
            <a:ext cx="4612943" cy="32822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Rectangle 1"/>
          <p:cNvSpPr/>
          <p:nvPr/>
        </p:nvSpPr>
        <p:spPr>
          <a:xfrm>
            <a:off x="3856513" y="432896"/>
            <a:ext cx="2697479" cy="688340"/>
          </a:xfrm>
          <a:prstGeom prst="rect">
            <a:avLst/>
          </a:prstGeom>
        </p:spPr>
        <p:txBody>
          <a:bodyPr wrap="none">
            <a:spAutoFit/>
          </a:bodyPr>
          <a:lstStyle/>
          <a:p>
            <a:pPr fontAlgn="base"/>
            <a:r>
              <a:rPr lang="en-US" sz="4000" dirty="0" smtClean="0">
                <a:solidFill>
                  <a:srgbClr val="77274F"/>
                </a:solidFill>
                <a:latin typeface="Times New Roman" pitchFamily="18" charset="0"/>
                <a:cs typeface="Times New Roman" pitchFamily="18" charset="0"/>
              </a:rPr>
              <a:t>24 hr recall</a:t>
            </a:r>
            <a:endParaRPr lang="en-US" sz="4000" dirty="0">
              <a:solidFill>
                <a:srgbClr val="77274F"/>
              </a:solidFill>
              <a:latin typeface="Times New Roman" pitchFamily="18" charset="0"/>
              <a:cs typeface="Times New Roman" pitchFamily="18" charset="0"/>
            </a:endParaRPr>
          </a:p>
        </p:txBody>
      </p:sp>
      <p:graphicFrame>
        <p:nvGraphicFramePr>
          <p:cNvPr id="4194307" name="Table 3"/>
          <p:cNvGraphicFramePr>
            <a:graphicFrameLocks noGrp="1"/>
          </p:cNvGraphicFramePr>
          <p:nvPr/>
        </p:nvGraphicFramePr>
        <p:xfrm>
          <a:off x="1608919" y="1374759"/>
          <a:ext cx="9145515" cy="4940152"/>
        </p:xfrm>
        <a:graphic>
          <a:graphicData uri="http://schemas.openxmlformats.org/drawingml/2006/table">
            <a:tbl>
              <a:tblPr firstRow="1" bandRow="1">
                <a:tableStyleId>{93296810-A885-4BE3-A3E7-6D5BEEA58F35}</a:tableStyleId>
              </a:tblPr>
              <a:tblGrid>
                <a:gridCol w="1829103"/>
                <a:gridCol w="1829103"/>
                <a:gridCol w="1829103"/>
                <a:gridCol w="1829103"/>
                <a:gridCol w="1829103"/>
              </a:tblGrid>
              <a:tr h="447236">
                <a:tc>
                  <a:txBody>
                    <a:bodyPr/>
                    <a:lstStyle/>
                    <a:p>
                      <a:r>
                        <a:rPr lang="en-US" dirty="0" smtClean="0"/>
                        <a:t>Food Group </a:t>
                      </a:r>
                      <a:endParaRPr lang="en-US" dirty="0"/>
                    </a:p>
                  </a:txBody>
                  <a:tcPr/>
                </a:tc>
                <a:tc>
                  <a:txBody>
                    <a:bodyPr/>
                    <a:lstStyle/>
                    <a:p>
                      <a:r>
                        <a:rPr lang="en-US" dirty="0" smtClean="0"/>
                        <a:t>Food</a:t>
                      </a:r>
                      <a:r>
                        <a:rPr lang="en-US" baseline="0" dirty="0" smtClean="0"/>
                        <a:t> Items </a:t>
                      </a:r>
                      <a:endParaRPr lang="en-US" dirty="0"/>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baseline="0" dirty="0" smtClean="0"/>
                        <a:t>Quantity  </a:t>
                      </a:r>
                      <a:endParaRPr lang="en-US" dirty="0" smtClean="0"/>
                    </a:p>
                  </a:txBody>
                  <a:tcPr/>
                </a:tc>
                <a:tc>
                  <a:txBody>
                    <a:bodyPr/>
                    <a:lstStyle/>
                    <a:p>
                      <a:r>
                        <a:rPr lang="en-US" dirty="0" smtClean="0"/>
                        <a:t>Exchanges </a:t>
                      </a:r>
                      <a:endParaRPr lang="en-US" dirty="0"/>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dirty="0" smtClean="0"/>
                        <a:t>Calories </a:t>
                      </a:r>
                    </a:p>
                  </a:txBody>
                  <a:tcPr/>
                </a:tc>
              </a:tr>
              <a:tr h="620954">
                <a:tc>
                  <a:txBody>
                    <a:bodyPr/>
                    <a:lstStyle/>
                    <a:p>
                      <a:r>
                        <a:rPr lang="en-US" dirty="0" smtClean="0">
                          <a:solidFill>
                            <a:srgbClr val="3F152A"/>
                          </a:solidFill>
                          <a:latin typeface="Times New Roman" pitchFamily="18" charset="0"/>
                          <a:cs typeface="Times New Roman" pitchFamily="18" charset="0"/>
                        </a:rPr>
                        <a:t>Milk Products </a:t>
                      </a:r>
                      <a:endParaRPr lang="en-US" dirty="0"/>
                    </a:p>
                  </a:txBody>
                  <a:tcPr/>
                </a:tc>
                <a:tc>
                  <a:txBody>
                    <a:bodyPr/>
                    <a:lstStyle/>
                    <a:p>
                      <a:r>
                        <a:rPr lang="en-US" u="none" dirty="0" smtClean="0">
                          <a:solidFill>
                            <a:srgbClr val="3F152A"/>
                          </a:solidFill>
                          <a:latin typeface="Times New Roman" pitchFamily="18" charset="0"/>
                          <a:cs typeface="Times New Roman" pitchFamily="18" charset="0"/>
                        </a:rPr>
                        <a:t>Tortilla</a:t>
                      </a:r>
                    </a:p>
                  </a:txBody>
                  <a:tcPr/>
                </a:tc>
                <a:tc>
                  <a:txBody>
                    <a:bodyPr/>
                    <a:lstStyle/>
                    <a:p>
                      <a:r>
                        <a:rPr lang="en-US" u="none" dirty="0" smtClean="0">
                          <a:solidFill>
                            <a:srgbClr val="3F152A"/>
                          </a:solidFill>
                          <a:latin typeface="Times New Roman" pitchFamily="18" charset="0"/>
                          <a:cs typeface="Times New Roman" pitchFamily="18" charset="0"/>
                        </a:rPr>
                        <a:t>2</a:t>
                      </a:r>
                    </a:p>
                  </a:txBody>
                  <a:tcPr/>
                </a:tc>
                <a:tc>
                  <a:txBody>
                    <a:bodyPr/>
                    <a:lstStyle/>
                    <a:p>
                      <a:r>
                        <a:rPr lang="en-US" dirty="0" smtClean="0"/>
                        <a:t>2 Milk</a:t>
                      </a:r>
                      <a:r>
                        <a:rPr lang="en-US" baseline="0" dirty="0" smtClean="0"/>
                        <a:t> </a:t>
                      </a:r>
                      <a:endParaRPr lang="en-US" dirty="0" smtClean="0"/>
                    </a:p>
                  </a:txBody>
                  <a:tcPr/>
                </a:tc>
                <a:tc>
                  <a:txBody>
                    <a:bodyPr/>
                    <a:lstStyle/>
                    <a:p>
                      <a:r>
                        <a:rPr lang="en-US" dirty="0" smtClean="0"/>
                        <a:t>240</a:t>
                      </a:r>
                      <a:endParaRPr lang="en-US" dirty="0"/>
                    </a:p>
                  </a:txBody>
                  <a:tcPr/>
                </a:tc>
              </a:tr>
              <a:tr h="771942">
                <a:tc>
                  <a:txBody>
                    <a:bodyPr/>
                    <a:lstStyle/>
                    <a:p>
                      <a:r>
                        <a:rPr lang="en-US" dirty="0" smtClean="0">
                          <a:solidFill>
                            <a:srgbClr val="3F152A"/>
                          </a:solidFill>
                          <a:latin typeface="Times New Roman" pitchFamily="18" charset="0"/>
                          <a:cs typeface="Times New Roman" pitchFamily="18" charset="0"/>
                        </a:rPr>
                        <a:t>Fruits</a:t>
                      </a:r>
                      <a:endParaRPr lang="en-US" dirty="0"/>
                    </a:p>
                  </a:txBody>
                  <a:tcPr/>
                </a:tc>
                <a:tc>
                  <a:txBody>
                    <a:bodyPr/>
                    <a:lstStyle/>
                    <a:p>
                      <a:r>
                        <a:rPr lang="en-US" u="none" dirty="0" smtClean="0">
                          <a:solidFill>
                            <a:srgbClr val="3F152A"/>
                          </a:solidFill>
                          <a:latin typeface="Times New Roman" pitchFamily="18" charset="0"/>
                          <a:cs typeface="Times New Roman" pitchFamily="18" charset="0"/>
                        </a:rPr>
                        <a:t>Banana </a:t>
                      </a:r>
                    </a:p>
                    <a:p>
                      <a:r>
                        <a:rPr lang="en-US" u="none" dirty="0" smtClean="0">
                          <a:solidFill>
                            <a:srgbClr val="3F152A"/>
                          </a:solidFill>
                          <a:latin typeface="Times New Roman" pitchFamily="18" charset="0"/>
                          <a:cs typeface="Times New Roman" pitchFamily="18" charset="0"/>
                        </a:rPr>
                        <a:t>Apple</a:t>
                      </a:r>
                      <a:endParaRPr lang="en-US" u="none" dirty="0"/>
                    </a:p>
                  </a:txBody>
                  <a:tcPr/>
                </a:tc>
                <a:tc>
                  <a:txBody>
                    <a:bodyPr/>
                    <a:lstStyle/>
                    <a:p>
                      <a:r>
                        <a:rPr lang="en-US" u="none" dirty="0" smtClean="0">
                          <a:solidFill>
                            <a:srgbClr val="3F152A"/>
                          </a:solidFill>
                          <a:latin typeface="Times New Roman" pitchFamily="18" charset="0"/>
                          <a:cs typeface="Times New Roman" pitchFamily="18" charset="0"/>
                        </a:rPr>
                        <a:t>1 </a:t>
                      </a:r>
                    </a:p>
                    <a:p>
                      <a:r>
                        <a:rPr lang="en-US" u="none" dirty="0" smtClean="0">
                          <a:solidFill>
                            <a:srgbClr val="3F152A"/>
                          </a:solidFill>
                          <a:latin typeface="Times New Roman" pitchFamily="18" charset="0"/>
                          <a:cs typeface="Times New Roman" pitchFamily="18" charset="0"/>
                        </a:rPr>
                        <a:t>half</a:t>
                      </a:r>
                      <a:endParaRPr lang="en-US" dirty="0"/>
                    </a:p>
                  </a:txBody>
                  <a:tcPr/>
                </a:tc>
                <a:tc>
                  <a:txBody>
                    <a:bodyPr/>
                    <a:lstStyle/>
                    <a:p>
                      <a:r>
                        <a:rPr lang="en-US" dirty="0" smtClean="0"/>
                        <a:t> 1 Fruits</a:t>
                      </a:r>
                      <a:r>
                        <a:rPr lang="en-US" baseline="0" dirty="0" smtClean="0"/>
                        <a:t> </a:t>
                      </a:r>
                    </a:p>
                    <a:p>
                      <a:r>
                        <a:rPr lang="en-US" baseline="0" dirty="0" smtClean="0"/>
                        <a:t> ½ Fruits </a:t>
                      </a:r>
                      <a:endParaRPr lang="en-US" dirty="0"/>
                    </a:p>
                  </a:txBody>
                  <a:tcPr/>
                </a:tc>
                <a:tc>
                  <a:txBody>
                    <a:bodyPr/>
                    <a:lstStyle/>
                    <a:p>
                      <a:r>
                        <a:rPr lang="en-US" dirty="0" smtClean="0"/>
                        <a:t>60</a:t>
                      </a:r>
                    </a:p>
                    <a:p>
                      <a:r>
                        <a:rPr lang="en-US" dirty="0" smtClean="0"/>
                        <a:t>30</a:t>
                      </a:r>
                      <a:endParaRPr lang="en-US" dirty="0"/>
                    </a:p>
                  </a:txBody>
                  <a:tcPr/>
                </a:tc>
              </a:tr>
              <a:tr h="771942">
                <a:tc>
                  <a:txBody>
                    <a:bodyPr/>
                    <a:lstStyle/>
                    <a:p>
                      <a:r>
                        <a:rPr lang="en-US" dirty="0" smtClean="0">
                          <a:solidFill>
                            <a:srgbClr val="3F152A"/>
                          </a:solidFill>
                          <a:latin typeface="Times New Roman" pitchFamily="18" charset="0"/>
                          <a:cs typeface="Times New Roman" pitchFamily="18" charset="0"/>
                        </a:rPr>
                        <a:t>Vegetables</a:t>
                      </a:r>
                      <a:endParaRPr lang="en-US" dirty="0"/>
                    </a:p>
                  </a:txBody>
                  <a:tcPr/>
                </a:tc>
                <a:tc>
                  <a:txBody>
                    <a:bodyPr/>
                    <a:lstStyle/>
                    <a:p>
                      <a:r>
                        <a:rPr lang="en-US" u="none" dirty="0" smtClean="0">
                          <a:solidFill>
                            <a:srgbClr val="3F152A"/>
                          </a:solidFill>
                          <a:latin typeface="Times New Roman" pitchFamily="18" charset="0"/>
                          <a:cs typeface="Times New Roman" pitchFamily="18" charset="0"/>
                        </a:rPr>
                        <a:t>potato &amp; capsicum</a:t>
                      </a:r>
                      <a:endParaRPr lang="en-US" u="none" dirty="0"/>
                    </a:p>
                  </a:txBody>
                  <a:tcPr/>
                </a:tc>
                <a:tc>
                  <a:txBody>
                    <a:bodyPr/>
                    <a:lstStyle/>
                    <a:p>
                      <a:r>
                        <a:rPr lang="en-US" u="none" dirty="0" smtClean="0">
                          <a:solidFill>
                            <a:srgbClr val="3F152A"/>
                          </a:solidFill>
                          <a:latin typeface="Times New Roman" pitchFamily="18" charset="0"/>
                          <a:cs typeface="Times New Roman" pitchFamily="18" charset="0"/>
                        </a:rPr>
                        <a:t>1 cup cooked </a:t>
                      </a:r>
                      <a:endParaRPr lang="en-US" dirty="0"/>
                    </a:p>
                  </a:txBody>
                  <a:tcPr/>
                </a:tc>
                <a:tc>
                  <a:txBody>
                    <a:bodyPr/>
                    <a:lstStyle/>
                    <a:p>
                      <a:r>
                        <a:rPr lang="en-US" dirty="0" smtClean="0"/>
                        <a:t>2</a:t>
                      </a:r>
                      <a:r>
                        <a:rPr lang="en-US" baseline="0" dirty="0" smtClean="0"/>
                        <a:t> veg </a:t>
                      </a:r>
                      <a:endParaRPr lang="en-US" dirty="0"/>
                    </a:p>
                  </a:txBody>
                  <a:tcPr/>
                </a:tc>
                <a:tc>
                  <a:txBody>
                    <a:bodyPr/>
                    <a:lstStyle/>
                    <a:p>
                      <a:r>
                        <a:rPr lang="en-US" dirty="0" smtClean="0"/>
                        <a:t>50</a:t>
                      </a:r>
                      <a:endParaRPr lang="en-US" dirty="0"/>
                    </a:p>
                  </a:txBody>
                  <a:tcPr/>
                </a:tc>
              </a:tr>
              <a:tr h="1433606">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dirty="0" smtClean="0">
                          <a:solidFill>
                            <a:srgbClr val="3F152A"/>
                          </a:solidFill>
                          <a:latin typeface="Times New Roman" pitchFamily="18" charset="0"/>
                          <a:cs typeface="Times New Roman" pitchFamily="18" charset="0"/>
                        </a:rPr>
                        <a:t>Bread and Cereals </a:t>
                      </a:r>
                      <a:endParaRPr lang="en-US" dirty="0" smtClean="0"/>
                    </a:p>
                    <a:p>
                      <a:endParaRPr lang="en-US" dirty="0"/>
                    </a:p>
                  </a:txBody>
                  <a:tcPr/>
                </a:tc>
                <a:tc>
                  <a:txBody>
                    <a:bodyPr/>
                    <a:lstStyle/>
                    <a:p>
                      <a:r>
                        <a:rPr lang="en-US" u="none" dirty="0" smtClean="0">
                          <a:solidFill>
                            <a:srgbClr val="3F152A"/>
                          </a:solidFill>
                          <a:latin typeface="Times New Roman" pitchFamily="18" charset="0"/>
                          <a:cs typeface="Times New Roman" pitchFamily="18" charset="0"/>
                        </a:rPr>
                        <a:t>Tortilla</a:t>
                      </a:r>
                    </a:p>
                    <a:p>
                      <a:r>
                        <a:rPr lang="en-US" u="none" dirty="0" smtClean="0">
                          <a:solidFill>
                            <a:srgbClr val="3F152A"/>
                          </a:solidFill>
                          <a:latin typeface="Times New Roman" pitchFamily="18" charset="0"/>
                          <a:cs typeface="Times New Roman" pitchFamily="18" charset="0"/>
                        </a:rPr>
                        <a:t>Rice</a:t>
                      </a:r>
                    </a:p>
                    <a:p>
                      <a:r>
                        <a:rPr lang="en-US" u="none" dirty="0" smtClean="0">
                          <a:solidFill>
                            <a:srgbClr val="3F152A"/>
                          </a:solidFill>
                          <a:latin typeface="Times New Roman" pitchFamily="18" charset="0"/>
                          <a:cs typeface="Times New Roman" pitchFamily="18" charset="0"/>
                        </a:rPr>
                        <a:t>Biscuit</a:t>
                      </a:r>
                      <a:endParaRPr lang="en-US" u="none" dirty="0" smtClean="0"/>
                    </a:p>
                  </a:txBody>
                  <a:tcPr/>
                </a:tc>
                <a:tc>
                  <a:txBody>
                    <a:bodyPr/>
                    <a:lstStyle/>
                    <a:p>
                      <a:r>
                        <a:rPr lang="en-US" dirty="0" smtClean="0"/>
                        <a:t>2</a:t>
                      </a:r>
                    </a:p>
                    <a:p>
                      <a:r>
                        <a:rPr lang="en-US" dirty="0" smtClean="0"/>
                        <a:t>2/3 cup</a:t>
                      </a:r>
                    </a:p>
                    <a:p>
                      <a:r>
                        <a:rPr lang="en-US" dirty="0" smtClean="0"/>
                        <a:t>1 pack</a:t>
                      </a:r>
                      <a:endParaRPr lang="en-US" dirty="0"/>
                    </a:p>
                  </a:txBody>
                  <a:tcPr/>
                </a:tc>
                <a:tc>
                  <a:txBody>
                    <a:bodyPr/>
                    <a:lstStyle/>
                    <a:p>
                      <a:r>
                        <a:rPr lang="en-US" dirty="0" smtClean="0"/>
                        <a:t>2 CHO</a:t>
                      </a:r>
                    </a:p>
                    <a:p>
                      <a:r>
                        <a:rPr lang="en-US" dirty="0" smtClean="0"/>
                        <a:t>2 CHO</a:t>
                      </a:r>
                    </a:p>
                    <a:p>
                      <a:r>
                        <a:rPr lang="en-US" dirty="0" smtClean="0"/>
                        <a:t>2 CHO</a:t>
                      </a:r>
                      <a:endParaRPr lang="en-US" dirty="0"/>
                    </a:p>
                  </a:txBody>
                  <a:tcPr/>
                </a:tc>
                <a:tc>
                  <a:txBody>
                    <a:bodyPr/>
                    <a:lstStyle/>
                    <a:p>
                      <a:r>
                        <a:rPr lang="en-US" dirty="0" smtClean="0"/>
                        <a:t>160</a:t>
                      </a:r>
                    </a:p>
                    <a:p>
                      <a:r>
                        <a:rPr lang="en-US" dirty="0" smtClean="0"/>
                        <a:t>160</a:t>
                      </a:r>
                    </a:p>
                    <a:p>
                      <a:r>
                        <a:rPr lang="en-US" dirty="0" smtClean="0"/>
                        <a:t>160</a:t>
                      </a:r>
                      <a:endParaRPr lang="en-US" dirty="0"/>
                    </a:p>
                  </a:txBody>
                  <a:tcPr/>
                </a:tc>
              </a:tr>
              <a:tr h="447236">
                <a:tc>
                  <a:txBody>
                    <a:bodyPr/>
                    <a:lstStyle/>
                    <a:p>
                      <a:r>
                        <a:rPr lang="en-US" dirty="0" smtClean="0">
                          <a:solidFill>
                            <a:srgbClr val="3F152A"/>
                          </a:solidFill>
                          <a:latin typeface="Times New Roman" pitchFamily="18" charset="0"/>
                          <a:cs typeface="Times New Roman" pitchFamily="18" charset="0"/>
                        </a:rPr>
                        <a:t>Meat</a:t>
                      </a:r>
                      <a:endParaRPr lang="en-US" dirty="0"/>
                    </a:p>
                  </a:txBody>
                  <a:tcPr/>
                </a:tc>
                <a:tc>
                  <a:txBody>
                    <a:bodyPr/>
                    <a:lstStyle/>
                    <a:p>
                      <a:r>
                        <a:rPr lang="en-US" dirty="0" smtClean="0"/>
                        <a:t>None </a:t>
                      </a:r>
                    </a:p>
                  </a:txBody>
                  <a:tcPr/>
                </a:tc>
                <a:tc>
                  <a:txBody>
                    <a:bodyPr/>
                    <a:lstStyle/>
                    <a:p>
                      <a:r>
                        <a:rPr lang="en-US" dirty="0" smtClean="0"/>
                        <a:t>None</a:t>
                      </a:r>
                      <a:r>
                        <a:rPr lang="en-US" baseline="0" dirty="0" smtClean="0"/>
                        <a:t> </a:t>
                      </a:r>
                      <a:endParaRPr lang="en-US" dirty="0"/>
                    </a:p>
                  </a:txBody>
                  <a:tcPr/>
                </a:tc>
                <a:tc>
                  <a:txBody>
                    <a:bodyPr/>
                    <a:lstStyle/>
                    <a:p>
                      <a:r>
                        <a:rPr lang="en-US" dirty="0" smtClean="0"/>
                        <a:t>None </a:t>
                      </a:r>
                      <a:endParaRPr lang="en-US" dirty="0"/>
                    </a:p>
                  </a:txBody>
                  <a:tcPr/>
                </a:tc>
                <a:tc>
                  <a:txBody>
                    <a:bodyPr/>
                    <a:lstStyle/>
                    <a:p>
                      <a:r>
                        <a:rPr lang="en-US" dirty="0" smtClean="0"/>
                        <a:t>None </a:t>
                      </a:r>
                      <a:endParaRPr lang="en-US" dirty="0"/>
                    </a:p>
                  </a:txBody>
                  <a:tcPr/>
                </a:tc>
              </a:tr>
              <a:tr h="447236">
                <a:tc>
                  <a:txBody>
                    <a:bodyPr/>
                    <a:lstStyle/>
                    <a:p>
                      <a:r>
                        <a:rPr lang="en-US" dirty="0" smtClean="0"/>
                        <a:t>Total</a:t>
                      </a:r>
                      <a:endParaRPr lang="en-US" dirty="0"/>
                    </a:p>
                  </a:txBody>
                  <a:tcPr/>
                </a:tc>
                <a:tc>
                  <a:txBody>
                    <a:bodyPr/>
                    <a:lstStyle/>
                    <a:p>
                      <a:r>
                        <a:rPr lang="en-US" dirty="0" smtClean="0"/>
                        <a:t>-</a:t>
                      </a: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860 kcal</a:t>
                      </a:r>
                      <a:endParaRPr 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8" name="Table 1"/>
          <p:cNvGraphicFramePr>
            <a:graphicFrameLocks noGrp="1"/>
          </p:cNvGraphicFramePr>
          <p:nvPr>
            <p:extLst>
              <p:ext uri="{D42A27DB-BD31-4B8C-83A1-F6EECF244321}">
                <p14:modId xmlns:p14="http://schemas.microsoft.com/office/powerpoint/2010/main" val="2263342003"/>
              </p:ext>
            </p:extLst>
          </p:nvPr>
        </p:nvGraphicFramePr>
        <p:xfrm>
          <a:off x="1733265" y="2497539"/>
          <a:ext cx="8502556" cy="3712190"/>
        </p:xfrm>
        <a:graphic>
          <a:graphicData uri="http://schemas.openxmlformats.org/drawingml/2006/table">
            <a:tbl>
              <a:tblPr firstRow="1" bandRow="1">
                <a:tableStyleId>{16D9F66E-5EB9-4882-86FB-DCBF35E3C3E4}</a:tableStyleId>
              </a:tblPr>
              <a:tblGrid>
                <a:gridCol w="4251278"/>
                <a:gridCol w="4251278"/>
              </a:tblGrid>
              <a:tr h="518030">
                <a:tc>
                  <a:txBody>
                    <a:bodyPr/>
                    <a:lstStyle/>
                    <a:p>
                      <a:r>
                        <a:rPr lang="en-US" b="1" dirty="0" smtClean="0">
                          <a:latin typeface="Times New Roman" pitchFamily="18" charset="0"/>
                          <a:cs typeface="Times New Roman" pitchFamily="18" charset="0"/>
                        </a:rPr>
                        <a:t>Feeding</a:t>
                      </a:r>
                      <a:r>
                        <a:rPr lang="en-US" b="1" baseline="0" dirty="0" smtClean="0">
                          <a:latin typeface="Times New Roman" pitchFamily="18" charset="0"/>
                          <a:cs typeface="Times New Roman" pitchFamily="18" charset="0"/>
                        </a:rPr>
                        <a:t> practice</a:t>
                      </a:r>
                      <a:endParaRPr lang="en-US" b="1" dirty="0">
                        <a:latin typeface="Times New Roman" pitchFamily="18" charset="0"/>
                        <a:cs typeface="Times New Roman" pitchFamily="18" charset="0"/>
                      </a:endParaRPr>
                    </a:p>
                  </a:txBody>
                  <a:tcPr/>
                </a:tc>
                <a:tc>
                  <a:txBody>
                    <a:bodyPr/>
                    <a:lstStyle/>
                    <a:p>
                      <a:r>
                        <a:rPr lang="en-US" b="0" dirty="0" smtClean="0">
                          <a:latin typeface="Times New Roman" pitchFamily="18" charset="0"/>
                          <a:cs typeface="Times New Roman" pitchFamily="18" charset="0"/>
                        </a:rPr>
                        <a:t>None</a:t>
                      </a:r>
                      <a:endParaRPr lang="en-US" b="0"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No. of feeds per day </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None</a:t>
                      </a:r>
                      <a:endParaRPr lang="en-US"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Start</a:t>
                      </a:r>
                      <a:r>
                        <a:rPr lang="en-US" b="1" baseline="0" dirty="0" smtClean="0">
                          <a:latin typeface="Times New Roman" pitchFamily="18" charset="0"/>
                          <a:cs typeface="Times New Roman" pitchFamily="18" charset="0"/>
                        </a:rPr>
                        <a:t> of weaning</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 months</a:t>
                      </a:r>
                      <a:endParaRPr lang="en-US"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Type Weaning food</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Cerelac, yogurt</a:t>
                      </a:r>
                      <a:endParaRPr lang="en-US"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Food allergy </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None</a:t>
                      </a:r>
                      <a:endParaRPr lang="en-US"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Sleep cycle</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8-9 hr/</a:t>
                      </a:r>
                      <a:r>
                        <a:rPr lang="en-US" baseline="0" dirty="0" smtClean="0">
                          <a:latin typeface="Times New Roman" pitchFamily="18" charset="0"/>
                          <a:cs typeface="Times New Roman" pitchFamily="18" charset="0"/>
                        </a:rPr>
                        <a:t> day</a:t>
                      </a:r>
                      <a:endParaRPr lang="en-US" dirty="0">
                        <a:latin typeface="Times New Roman" pitchFamily="18" charset="0"/>
                        <a:cs typeface="Times New Roman" pitchFamily="18" charset="0"/>
                      </a:endParaRPr>
                    </a:p>
                  </a:txBody>
                  <a:tcPr/>
                </a:tc>
              </a:tr>
              <a:tr h="532360">
                <a:tc>
                  <a:txBody>
                    <a:bodyPr/>
                    <a:lstStyle/>
                    <a:p>
                      <a:r>
                        <a:rPr lang="en-US" b="1" dirty="0" smtClean="0">
                          <a:latin typeface="Times New Roman" pitchFamily="18" charset="0"/>
                          <a:cs typeface="Times New Roman" pitchFamily="18" charset="0"/>
                        </a:rPr>
                        <a:t>Physical</a:t>
                      </a:r>
                      <a:r>
                        <a:rPr lang="en-US" b="1" baseline="0" dirty="0" smtClean="0">
                          <a:latin typeface="Times New Roman" pitchFamily="18" charset="0"/>
                          <a:cs typeface="Times New Roman" pitchFamily="18" charset="0"/>
                        </a:rPr>
                        <a:t> activity </a:t>
                      </a:r>
                      <a:endParaRPr lang="en-US" b="1"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Normal</a:t>
                      </a:r>
                      <a:endParaRPr lang="en-US" dirty="0">
                        <a:latin typeface="Times New Roman" pitchFamily="18" charset="0"/>
                        <a:cs typeface="Times New Roman" pitchFamily="18" charset="0"/>
                      </a:endParaRPr>
                    </a:p>
                  </a:txBody>
                  <a:tcPr/>
                </a:tc>
              </a:tr>
            </a:tbl>
          </a:graphicData>
        </a:graphic>
      </p:graphicFrame>
      <p:sp>
        <p:nvSpPr>
          <p:cNvPr id="1048630" name="Rectangle 2"/>
          <p:cNvSpPr/>
          <p:nvPr/>
        </p:nvSpPr>
        <p:spPr>
          <a:xfrm>
            <a:off x="3829218" y="1224466"/>
            <a:ext cx="3950006" cy="707886"/>
          </a:xfrm>
          <a:prstGeom prst="rect">
            <a:avLst/>
          </a:prstGeom>
        </p:spPr>
        <p:txBody>
          <a:bodyPr wrap="square">
            <a:spAutoFit/>
          </a:bodyPr>
          <a:lstStyle/>
          <a:p>
            <a:pPr fontAlgn="base"/>
            <a:r>
              <a:rPr lang="en-US" sz="4000" dirty="0" smtClean="0">
                <a:solidFill>
                  <a:srgbClr val="77274F"/>
                </a:solidFill>
                <a:latin typeface="Times New Roman" pitchFamily="18" charset="0"/>
                <a:cs typeface="Times New Roman" pitchFamily="18" charset="0"/>
              </a:rPr>
              <a:t>Dietary history </a:t>
            </a:r>
            <a:endParaRPr lang="en-US" sz="4000" dirty="0">
              <a:solidFill>
                <a:srgbClr val="77274F"/>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2"/>
          <p:cNvGrpSpPr/>
          <p:nvPr/>
        </p:nvGrpSpPr>
        <p:grpSpPr>
          <a:xfrm>
            <a:off x="5207975" y="2573080"/>
            <a:ext cx="6983876" cy="1711842"/>
            <a:chOff x="5207975" y="2573079"/>
            <a:chExt cx="6983876" cy="1711842"/>
          </a:xfrm>
          <a:solidFill>
            <a:srgbClr val="77274F"/>
          </a:solidFill>
        </p:grpSpPr>
        <p:sp>
          <p:nvSpPr>
            <p:cNvPr id="1048631" name="Rectangle 3"/>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32" name="Rectangle 4"/>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33" name="Rectangle 6"/>
          <p:cNvSpPr/>
          <p:nvPr/>
        </p:nvSpPr>
        <p:spPr>
          <a:xfrm>
            <a:off x="5267842" y="3066914"/>
            <a:ext cx="5339080" cy="815340"/>
          </a:xfrm>
          <a:prstGeom prst="rect">
            <a:avLst/>
          </a:prstGeom>
        </p:spPr>
        <p:txBody>
          <a:bodyPr wrap="none">
            <a:spAutoFit/>
          </a:bodyPr>
          <a:lstStyle/>
          <a:p>
            <a:pPr lvl="0" fontAlgn="base"/>
            <a:r>
              <a:rPr lang="en-US" sz="4800" dirty="0" smtClean="0">
                <a:solidFill>
                  <a:srgbClr val="FFFFFF"/>
                </a:solidFill>
                <a:latin typeface="Times New Roman" pitchFamily="18" charset="0"/>
                <a:cs typeface="Times New Roman" pitchFamily="18" charset="0"/>
              </a:rPr>
              <a:t>Nutrition diagnosis </a:t>
            </a:r>
          </a:p>
        </p:txBody>
      </p:sp>
      <p:pic>
        <p:nvPicPr>
          <p:cNvPr id="2097169" name="Picture 5" descr="10041417121814Nutritional-Disorders-Therapy.png"/>
          <p:cNvPicPr>
            <a:picLocks noChangeAspect="1"/>
          </p:cNvPicPr>
          <p:nvPr/>
        </p:nvPicPr>
        <p:blipFill>
          <a:blip r:embed="rId2" cstate="print"/>
          <a:srcRect t="11773"/>
          <a:stretch>
            <a:fillRect/>
          </a:stretch>
        </p:blipFill>
        <p:spPr>
          <a:xfrm>
            <a:off x="-1" y="0"/>
            <a:ext cx="438093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9" name="Diagram 1"/>
          <p:cNvGraphicFramePr>
            <a:graphicFrameLocks/>
          </p:cNvGraphicFramePr>
          <p:nvPr>
            <p:extLst>
              <p:ext uri="{D42A27DB-BD31-4B8C-83A1-F6EECF244321}">
                <p14:modId xmlns:p14="http://schemas.microsoft.com/office/powerpoint/2010/main" val="517792479"/>
              </p:ext>
            </p:extLst>
          </p:nvPr>
        </p:nvGraphicFramePr>
        <p:xfrm>
          <a:off x="2209420" y="282937"/>
          <a:ext cx="9554950" cy="6240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634" name="TextBox 2"/>
          <p:cNvSpPr txBox="1"/>
          <p:nvPr/>
        </p:nvSpPr>
        <p:spPr>
          <a:xfrm>
            <a:off x="177421" y="-1"/>
            <a:ext cx="434734" cy="4003041"/>
          </a:xfrm>
          <a:prstGeom prst="rect">
            <a:avLst/>
          </a:prstGeom>
          <a:noFill/>
        </p:spPr>
        <p:txBody>
          <a:bodyPr wrap="square" rtlCol="0">
            <a:spAutoFit/>
          </a:bodyPr>
          <a:lstStyle/>
          <a:p>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NUTRITIONAL</a:t>
            </a:r>
          </a:p>
        </p:txBody>
      </p:sp>
      <p:sp>
        <p:nvSpPr>
          <p:cNvPr id="1048635" name="TextBox 7"/>
          <p:cNvSpPr txBox="1"/>
          <p:nvPr/>
        </p:nvSpPr>
        <p:spPr>
          <a:xfrm>
            <a:off x="643720" y="2240506"/>
            <a:ext cx="434734" cy="3291840"/>
          </a:xfrm>
          <a:prstGeom prst="rect">
            <a:avLst/>
          </a:prstGeom>
          <a:noFill/>
        </p:spPr>
        <p:txBody>
          <a:bodyPr wrap="square" rtlCol="0">
            <a:spAutoFit/>
          </a:bodyPr>
          <a:lstStyle/>
          <a:p>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DIAGNOSIS</a:t>
            </a:r>
          </a:p>
        </p:txBody>
      </p:sp>
      <p:sp>
        <p:nvSpPr>
          <p:cNvPr id="1048636" name="TextBox 8"/>
          <p:cNvSpPr txBox="1"/>
          <p:nvPr/>
        </p:nvSpPr>
        <p:spPr>
          <a:xfrm>
            <a:off x="1232847" y="5190697"/>
            <a:ext cx="434734" cy="1158240"/>
          </a:xfrm>
          <a:prstGeom prst="rect">
            <a:avLst/>
          </a:prstGeom>
          <a:noFill/>
        </p:spPr>
        <p:txBody>
          <a:bodyPr wrap="square" rtlCol="0">
            <a:spAutoFit/>
          </a:bodyPr>
          <a:lstStyle/>
          <a:p>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PES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
          <p:cNvGrpSpPr/>
          <p:nvPr/>
        </p:nvGrpSpPr>
        <p:grpSpPr>
          <a:xfrm>
            <a:off x="5208124" y="2436603"/>
            <a:ext cx="6983876" cy="2230932"/>
            <a:chOff x="5207975" y="2573079"/>
            <a:chExt cx="6983876" cy="1711842"/>
          </a:xfrm>
          <a:solidFill>
            <a:srgbClr val="77274F"/>
          </a:solidFill>
        </p:grpSpPr>
        <p:sp>
          <p:nvSpPr>
            <p:cNvPr id="1048692"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93"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94" name="Rectangle 4"/>
          <p:cNvSpPr/>
          <p:nvPr/>
        </p:nvSpPr>
        <p:spPr>
          <a:xfrm>
            <a:off x="6048114" y="2889493"/>
            <a:ext cx="5073825" cy="1569660"/>
          </a:xfrm>
          <a:prstGeom prst="rect">
            <a:avLst/>
          </a:prstGeom>
        </p:spPr>
        <p:txBody>
          <a:bodyPr wrap="none">
            <a:spAutoFit/>
          </a:bodyPr>
          <a:lstStyle/>
          <a:p>
            <a:pPr lvl="0" algn="ctr" fontAlgn="base"/>
            <a:r>
              <a:rPr lang="en-US" sz="4800" dirty="0" smtClean="0">
                <a:solidFill>
                  <a:srgbClr val="FFFFFF"/>
                </a:solidFill>
                <a:latin typeface="Times New Roman" pitchFamily="18" charset="0"/>
                <a:cs typeface="Times New Roman" pitchFamily="18" charset="0"/>
              </a:rPr>
              <a:t>Medical nutritional </a:t>
            </a:r>
          </a:p>
          <a:p>
            <a:pPr lvl="0" algn="ctr" fontAlgn="base"/>
            <a:r>
              <a:rPr lang="en-US" sz="4800" dirty="0" smtClean="0">
                <a:solidFill>
                  <a:srgbClr val="FFFFFF"/>
                </a:solidFill>
                <a:latin typeface="Times New Roman" pitchFamily="18" charset="0"/>
                <a:cs typeface="Times New Roman" pitchFamily="18" charset="0"/>
              </a:rPr>
              <a:t>Therapy</a:t>
            </a:r>
          </a:p>
        </p:txBody>
      </p:sp>
      <p:pic>
        <p:nvPicPr>
          <p:cNvPr id="2097178" name="Picture 5" descr="Medical-Clinical-Nutrition-Market.jpg"/>
          <p:cNvPicPr>
            <a:picLocks noChangeAspect="1"/>
          </p:cNvPicPr>
          <p:nvPr/>
        </p:nvPicPr>
        <p:blipFill>
          <a:blip r:embed="rId2" cstate="print"/>
          <a:stretch>
            <a:fillRect/>
          </a:stretch>
        </p:blipFill>
        <p:spPr>
          <a:xfrm>
            <a:off x="0" y="0"/>
            <a:ext cx="4995081" cy="3330054"/>
          </a:xfrm>
          <a:prstGeom prst="rect">
            <a:avLst/>
          </a:prstGeom>
          <a:ln>
            <a:noFill/>
          </a:ln>
          <a:effectLst>
            <a:softEdge rad="112500"/>
          </a:effectLst>
        </p:spPr>
      </p:pic>
      <p:pic>
        <p:nvPicPr>
          <p:cNvPr id="2097179" name="Picture 6" descr="WM_MedicalNutrition_Banner_1140x400.jpg"/>
          <p:cNvPicPr>
            <a:picLocks noChangeAspect="1"/>
          </p:cNvPicPr>
          <p:nvPr/>
        </p:nvPicPr>
        <p:blipFill>
          <a:blip r:embed="rId3" cstate="print"/>
          <a:stretch>
            <a:fillRect/>
          </a:stretch>
        </p:blipFill>
        <p:spPr>
          <a:xfrm>
            <a:off x="0" y="3521122"/>
            <a:ext cx="4981433" cy="333687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Picture 5" descr="recommendations-business-concept-five-spaces-260nw-541106776.jpg"/>
          <p:cNvPicPr>
            <a:picLocks noChangeAspect="1"/>
          </p:cNvPicPr>
          <p:nvPr/>
        </p:nvPicPr>
        <p:blipFill>
          <a:blip r:embed="rId2" cstate="print"/>
          <a:srcRect b="7067"/>
          <a:stretch>
            <a:fillRect/>
          </a:stretch>
        </p:blipFill>
        <p:spPr>
          <a:xfrm>
            <a:off x="1787856" y="750627"/>
            <a:ext cx="8407022" cy="56092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Content Placeholder 2"/>
          <p:cNvSpPr txBox="1"/>
          <p:nvPr/>
        </p:nvSpPr>
        <p:spPr>
          <a:xfrm>
            <a:off x="762000" y="1066801"/>
            <a:ext cx="7924800" cy="5059363"/>
          </a:xfrm>
          <a:prstGeom prst="rect">
            <a:avLst/>
          </a:prstGeom>
        </p:spPr>
        <p:txBody>
          <a:bodyPr/>
          <a:lstStyle/>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4000" b="1" i="0" u="none" strike="noStrike" kern="1200" cap="none" spc="0" normalizeH="0" baseline="0" noProof="0" dirty="0" smtClean="0">
                <a:ln>
                  <a:noFill/>
                </a:ln>
                <a:solidFill>
                  <a:schemeClr val="tx1">
                    <a:lumMod val="95000"/>
                    <a:lumOff val="5000"/>
                  </a:schemeClr>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PRESENTED TO</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endParaRPr>
          </a:p>
          <a:p>
            <a:pPr marL="228605" marR="0" lvl="0" indent="-228605" algn="l" defTabSz="914423" rtl="0" eaLnBrk="1" fontAlgn="auto" latinLnBrk="0" hangingPunct="1">
              <a:lnSpc>
                <a:spcPct val="90000"/>
              </a:lnSpc>
              <a:spcBef>
                <a:spcPts val="1000"/>
              </a:spcBef>
              <a:spcAft>
                <a:spcPts val="0"/>
              </a:spcAft>
              <a:buClrTx/>
              <a:buSzTx/>
              <a:buFont typeface="Arial" panose="020B0604020202020204" pitchFamily="34" charset="0"/>
              <a:buChar char="•"/>
            </a:pPr>
            <a:r>
              <a:rPr kumimoji="0" lang="en-US" sz="2800" b="1"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Clinical Coordinator</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1"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 </a:t>
            </a: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Ms. Maria </a:t>
            </a:r>
            <a:r>
              <a:rPr kumimoji="0" lang="en-US" sz="2800" b="0" i="0" u="none" strike="noStrike" kern="1200" cap="none" spc="0" normalizeH="0" baseline="0" noProof="0" dirty="0" err="1" smtClean="0">
                <a:ln>
                  <a:noFill/>
                </a:ln>
                <a:solidFill>
                  <a:schemeClr val="tx1">
                    <a:lumMod val="95000"/>
                    <a:lumOff val="5000"/>
                  </a:schemeClr>
                </a:solidFill>
                <a:effectLst/>
                <a:uLnTx/>
                <a:uFillTx/>
                <a:latin typeface="Times New Roman" pitchFamily="18" charset="0"/>
                <a:ea typeface="+mn-ea"/>
                <a:cs typeface="Times New Roman" pitchFamily="18" charset="0"/>
              </a:rPr>
              <a:t>Aslam</a:t>
            </a: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endParaRPr>
          </a:p>
          <a:p>
            <a:pPr marL="228605" marR="0" lvl="0" indent="-228605" algn="l" defTabSz="914423" rtl="0" eaLnBrk="1" fontAlgn="auto" latinLnBrk="0" hangingPunct="1">
              <a:lnSpc>
                <a:spcPct val="90000"/>
              </a:lnSpc>
              <a:spcBef>
                <a:spcPts val="1000"/>
              </a:spcBef>
              <a:spcAft>
                <a:spcPts val="0"/>
              </a:spcAft>
              <a:buClrTx/>
              <a:buSzTx/>
              <a:buFont typeface="Arial" panose="020B0604020202020204" pitchFamily="34" charset="0"/>
              <a:buChar char="•"/>
            </a:pPr>
            <a:r>
              <a:rPr kumimoji="0" lang="en-US" sz="2800" b="1"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Clinical Trainers </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  Ms. </a:t>
            </a:r>
            <a:r>
              <a:rPr kumimoji="0" lang="en-US" sz="2800" b="0" i="0" u="none" strike="noStrike" kern="1200" cap="none" spc="0" normalizeH="0" baseline="0" noProof="0" dirty="0" err="1" smtClean="0">
                <a:ln>
                  <a:noFill/>
                </a:ln>
                <a:solidFill>
                  <a:schemeClr val="tx1">
                    <a:lumMod val="95000"/>
                    <a:lumOff val="5000"/>
                  </a:schemeClr>
                </a:solidFill>
                <a:effectLst/>
                <a:uLnTx/>
                <a:uFillTx/>
                <a:latin typeface="Times New Roman" pitchFamily="18" charset="0"/>
                <a:ea typeface="+mn-ea"/>
                <a:cs typeface="Times New Roman" pitchFamily="18" charset="0"/>
              </a:rPr>
              <a:t>Nida</a:t>
            </a: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a:t>
            </a:r>
            <a:r>
              <a:rPr kumimoji="0" lang="en-US" sz="2800" b="0" i="0" u="none" strike="noStrike" kern="1200" cap="none" spc="0" normalizeH="0" baseline="0" noProof="0" dirty="0" err="1" smtClean="0">
                <a:ln>
                  <a:noFill/>
                </a:ln>
                <a:solidFill>
                  <a:schemeClr val="tx1">
                    <a:lumMod val="95000"/>
                    <a:lumOff val="5000"/>
                  </a:schemeClr>
                </a:solidFill>
                <a:effectLst/>
                <a:uLnTx/>
                <a:uFillTx/>
                <a:latin typeface="Times New Roman" pitchFamily="18" charset="0"/>
                <a:ea typeface="+mn-ea"/>
                <a:cs typeface="Times New Roman" pitchFamily="18" charset="0"/>
              </a:rPr>
              <a:t>Javaid</a:t>
            </a:r>
            <a:endPar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endParaRP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  Ms. </a:t>
            </a:r>
            <a:r>
              <a:rPr kumimoji="0" lang="en-US" sz="2800" b="0" i="0" u="none" strike="noStrike" kern="1200" cap="none" spc="0" normalizeH="0" baseline="0" noProof="0" dirty="0" err="1" smtClean="0">
                <a:ln>
                  <a:noFill/>
                </a:ln>
                <a:solidFill>
                  <a:schemeClr val="tx1">
                    <a:lumMod val="95000"/>
                    <a:lumOff val="5000"/>
                  </a:schemeClr>
                </a:solidFill>
                <a:effectLst/>
                <a:uLnTx/>
                <a:uFillTx/>
                <a:latin typeface="Times New Roman" pitchFamily="18" charset="0"/>
                <a:ea typeface="+mn-ea"/>
                <a:cs typeface="Times New Roman" pitchFamily="18" charset="0"/>
              </a:rPr>
              <a:t>QuratulAin</a:t>
            </a: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itchFamily="18" charset="0"/>
                <a:ea typeface="+mn-ea"/>
                <a:cs typeface="Times New Roman" pitchFamily="18" charset="0"/>
              </a:rPr>
              <a:t> </a:t>
            </a:r>
            <a:r>
              <a:rPr kumimoji="0" lang="en-US" sz="2800" b="0" i="0" u="none" strike="noStrike" kern="1200" cap="none" spc="0" normalizeH="0" baseline="0" noProof="0" dirty="0" err="1" smtClean="0">
                <a:ln>
                  <a:noFill/>
                </a:ln>
                <a:solidFill>
                  <a:schemeClr val="tx1">
                    <a:lumMod val="95000"/>
                    <a:lumOff val="5000"/>
                  </a:schemeClr>
                </a:solidFill>
                <a:effectLst/>
                <a:uLnTx/>
                <a:uFillTx/>
                <a:latin typeface="Times New Roman" pitchFamily="18" charset="0"/>
                <a:ea typeface="+mn-ea"/>
                <a:cs typeface="Times New Roman" pitchFamily="18" charset="0"/>
              </a:rPr>
              <a:t>Shahid</a:t>
            </a:r>
            <a:endParaRPr kumimoji="0" lang="en-US" sz="2800" b="0" i="0" u="none" strike="noStrike" kern="1200" cap="none" spc="0" normalizeH="0" baseline="0" noProof="0" dirty="0">
              <a:ln>
                <a:noFill/>
              </a:ln>
              <a:solidFill>
                <a:schemeClr val="tx1">
                  <a:lumMod val="95000"/>
                  <a:lumOff val="5000"/>
                </a:schemeClr>
              </a:solidFill>
              <a:effectLst/>
              <a:uLnTx/>
              <a:uFillTx/>
              <a:latin typeface="Times New Roman" pitchFamily="18" charset="0"/>
              <a:ea typeface="+mn-ea"/>
              <a:cs typeface="Times New Roman" pitchFamily="18" charset="0"/>
            </a:endParaRPr>
          </a:p>
        </p:txBody>
      </p:sp>
      <p:sp>
        <p:nvSpPr>
          <p:cNvPr id="1048583" name="Diagonal Stripe 2"/>
          <p:cNvSpPr/>
          <p:nvPr/>
        </p:nvSpPr>
        <p:spPr>
          <a:xfrm>
            <a:off x="8420669" y="3316406"/>
            <a:ext cx="3771331" cy="3541594"/>
          </a:xfrm>
          <a:prstGeom prst="diagStripe">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8584" name="Diagonal Stripe 3"/>
          <p:cNvSpPr/>
          <p:nvPr/>
        </p:nvSpPr>
        <p:spPr>
          <a:xfrm rot="10800000">
            <a:off x="8493456" y="0"/>
            <a:ext cx="3698544" cy="3289111"/>
          </a:xfrm>
          <a:prstGeom prst="diagStripe">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Rectangle 1"/>
          <p:cNvSpPr/>
          <p:nvPr/>
        </p:nvSpPr>
        <p:spPr>
          <a:xfrm>
            <a:off x="0" y="0"/>
            <a:ext cx="2402006" cy="6858000"/>
          </a:xfrm>
          <a:prstGeom prst="rect">
            <a:avLst/>
          </a:prstGeom>
          <a:solidFill>
            <a:srgbClr val="7727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64" name="Rectangle 5"/>
          <p:cNvSpPr/>
          <p:nvPr/>
        </p:nvSpPr>
        <p:spPr>
          <a:xfrm>
            <a:off x="3116418" y="0"/>
            <a:ext cx="7255881" cy="830997"/>
          </a:xfrm>
          <a:prstGeom prst="rect">
            <a:avLst/>
          </a:prstGeom>
        </p:spPr>
        <p:txBody>
          <a:bodyPr wrap="square">
            <a:spAutoFit/>
          </a:bodyPr>
          <a:lstStyle/>
          <a:p>
            <a:pPr algn="ctr"/>
            <a:r>
              <a:rPr lang="en-US" sz="4800" dirty="0" smtClean="0">
                <a:solidFill>
                  <a:srgbClr val="77274F"/>
                </a:solidFill>
                <a:latin typeface="Times New Roman" pitchFamily="18" charset="0"/>
                <a:cs typeface="Times New Roman" pitchFamily="18" charset="0"/>
              </a:rPr>
              <a:t>Recommendations</a:t>
            </a:r>
            <a:endParaRPr lang="en-US" sz="4800" dirty="0">
              <a:solidFill>
                <a:srgbClr val="77274F"/>
              </a:solidFill>
              <a:latin typeface="Times New Roman" pitchFamily="18" charset="0"/>
              <a:cs typeface="Times New Roman" pitchFamily="18" charset="0"/>
            </a:endParaRPr>
          </a:p>
        </p:txBody>
      </p:sp>
      <p:sp>
        <p:nvSpPr>
          <p:cNvPr id="1048665" name="Snip Single Corner Rectangle 8"/>
          <p:cNvSpPr/>
          <p:nvPr/>
        </p:nvSpPr>
        <p:spPr>
          <a:xfrm>
            <a:off x="2988860" y="1951631"/>
            <a:ext cx="8434316" cy="4189862"/>
          </a:xfrm>
          <a:prstGeom prst="snip1Rect">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base"/>
            <a:r>
              <a:rPr lang="en-US" sz="2000" dirty="0" smtClean="0"/>
              <a:t>FEEDING ROUTE</a:t>
            </a:r>
          </a:p>
          <a:p>
            <a:pPr marL="1377950" algn="just" fontAlgn="base">
              <a:buFont typeface="Arial" pitchFamily="34" charset="0"/>
              <a:buChar char="•"/>
            </a:pPr>
            <a:r>
              <a:rPr lang="en-US" sz="2000" dirty="0" smtClean="0"/>
              <a:t>Oral route</a:t>
            </a:r>
          </a:p>
          <a:p>
            <a:pPr algn="just" fontAlgn="base"/>
            <a:r>
              <a:rPr lang="en-US" sz="2000" dirty="0" smtClean="0"/>
              <a:t>MECHANISM OF DIET </a:t>
            </a:r>
          </a:p>
          <a:p>
            <a:pPr marL="1377950" algn="just" fontAlgn="base">
              <a:buFont typeface="Arial" pitchFamily="34" charset="0"/>
              <a:buChar char="•"/>
            </a:pPr>
            <a:r>
              <a:rPr lang="en-US" sz="2000" dirty="0" smtClean="0"/>
              <a:t>Soft diet </a:t>
            </a:r>
          </a:p>
          <a:p>
            <a:pPr algn="just" fontAlgn="base"/>
            <a:r>
              <a:rPr lang="en-US" sz="2000" dirty="0" smtClean="0"/>
              <a:t>TYPE OF DIET</a:t>
            </a:r>
          </a:p>
          <a:p>
            <a:pPr marL="1377950" algn="just" fontAlgn="base">
              <a:buFont typeface="Arial" pitchFamily="34" charset="0"/>
              <a:buChar char="•"/>
            </a:pPr>
            <a:r>
              <a:rPr lang="en-US" sz="2000" dirty="0" smtClean="0"/>
              <a:t>Brat  </a:t>
            </a:r>
          </a:p>
          <a:p>
            <a:pPr marL="1377950" algn="just" fontAlgn="base">
              <a:buFont typeface="Arial" pitchFamily="34" charset="0"/>
              <a:buChar char="•"/>
            </a:pPr>
            <a:r>
              <a:rPr lang="en-US" sz="2000" dirty="0" smtClean="0"/>
              <a:t>Balanced diet   </a:t>
            </a:r>
          </a:p>
          <a:p>
            <a:pPr algn="just" fontAlgn="base"/>
            <a:r>
              <a:rPr lang="en-US" sz="2000" dirty="0" smtClean="0"/>
              <a:t>SUPPLEMENTATION</a:t>
            </a:r>
          </a:p>
          <a:p>
            <a:pPr marL="1377950" algn="just" fontAlgn="base">
              <a:buFont typeface="Arial" pitchFamily="34" charset="0"/>
              <a:buChar char="•"/>
            </a:pPr>
            <a:r>
              <a:rPr lang="en-US" sz="2000" dirty="0" smtClean="0"/>
              <a:t>Zinc sulphate sachet</a:t>
            </a:r>
          </a:p>
          <a:p>
            <a:pPr marL="1377950" algn="just" fontAlgn="base">
              <a:buFont typeface="Arial" pitchFamily="34" charset="0"/>
              <a:buChar char="•"/>
            </a:pPr>
            <a:endParaRPr lang="en-US" sz="2000"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extBox 5"/>
          <p:cNvSpPr txBox="1"/>
          <p:nvPr/>
        </p:nvSpPr>
        <p:spPr>
          <a:xfrm>
            <a:off x="559558" y="1228298"/>
            <a:ext cx="7560860" cy="4247317"/>
          </a:xfrm>
          <a:prstGeom prst="rect">
            <a:avLst/>
          </a:prstGeom>
          <a:noFill/>
        </p:spPr>
        <p:txBody>
          <a:bodyPr wrap="square" rtlCol="0">
            <a:spAutoFit/>
          </a:bodyPr>
          <a:lstStyle/>
          <a:p>
            <a:pPr marL="231775" indent="-231775" algn="just">
              <a:lnSpc>
                <a:spcPct val="150000"/>
              </a:lnSpc>
              <a:buFont typeface="Wingdings" pitchFamily="2" charset="2"/>
              <a:buChar char="v"/>
            </a:pPr>
            <a:r>
              <a:rPr lang="en-US" sz="2000" dirty="0" smtClean="0"/>
              <a:t>Above all Zn rich foods must be added to diet i.e. meat, legumes, seeds, nuts, dairy products, eggs, whole grains </a:t>
            </a:r>
          </a:p>
          <a:p>
            <a:pPr marL="231775" indent="-231775" algn="just">
              <a:lnSpc>
                <a:spcPct val="150000"/>
              </a:lnSpc>
              <a:buFont typeface="Wingdings" pitchFamily="2" charset="2"/>
              <a:buChar char="v"/>
            </a:pPr>
            <a:r>
              <a:rPr lang="en-US" sz="2000" dirty="0" smtClean="0"/>
              <a:t>Treatment of primary acrodermatitis enteropathica begins with high-dose supplementation using oral elemental zinc at 3 mg/kg/day </a:t>
            </a:r>
          </a:p>
          <a:p>
            <a:pPr marL="231775" indent="-231775" algn="just">
              <a:lnSpc>
                <a:spcPct val="150000"/>
              </a:lnSpc>
              <a:buFont typeface="Wingdings" pitchFamily="2" charset="2"/>
              <a:buChar char="v"/>
            </a:pPr>
            <a:r>
              <a:rPr lang="en-US" sz="2000" dirty="0" smtClean="0"/>
              <a:t>Treatment of acquired or dietary zinc deficiency begins with 0.5-1 mg/kg/day of elemental zinc while the malnutrition is being treated</a:t>
            </a:r>
          </a:p>
          <a:p>
            <a:pPr marL="231775" indent="-231775" algn="just">
              <a:lnSpc>
                <a:spcPct val="150000"/>
              </a:lnSpc>
              <a:buFont typeface="Wingdings" pitchFamily="2" charset="2"/>
              <a:buChar char="v"/>
            </a:pPr>
            <a:r>
              <a:rPr lang="en-US" sz="2000" dirty="0" smtClean="0"/>
              <a:t>Zinc can be given during pregnancy</a:t>
            </a:r>
          </a:p>
        </p:txBody>
      </p:sp>
      <p:sp>
        <p:nvSpPr>
          <p:cNvPr id="1048696" name="Text Placeholder 1"/>
          <p:cNvSpPr txBox="1"/>
          <p:nvPr/>
        </p:nvSpPr>
        <p:spPr>
          <a:xfrm>
            <a:off x="545910" y="436728"/>
            <a:ext cx="7137780" cy="996287"/>
          </a:xfrm>
          <a:prstGeom prst="rect">
            <a:avLst/>
          </a:prstGeom>
        </p:spPr>
        <p:txBody>
          <a:bodyPr/>
          <a:lstStyle/>
          <a:p>
            <a:pPr marL="228605" lvl="0" indent="-228605" defTabSz="914423" fontAlgn="base">
              <a:lnSpc>
                <a:spcPct val="90000"/>
              </a:lnSpc>
              <a:spcBef>
                <a:spcPts val="1000"/>
              </a:spcBef>
            </a:pPr>
            <a:r>
              <a:rPr lang="en-US" sz="4400" dirty="0" smtClean="0">
                <a:solidFill>
                  <a:srgbClr val="77274F"/>
                </a:solidFill>
                <a:latin typeface="Times New Roman" pitchFamily="18" charset="0"/>
                <a:cs typeface="Times New Roman" pitchFamily="18" charset="0"/>
              </a:rPr>
              <a:t>Medical Nutrition Therapy</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sp>
        <p:nvSpPr>
          <p:cNvPr id="1048697" name="TextBox 7"/>
          <p:cNvSpPr txBox="1"/>
          <p:nvPr/>
        </p:nvSpPr>
        <p:spPr>
          <a:xfrm>
            <a:off x="232012" y="5882184"/>
            <a:ext cx="7356143" cy="646331"/>
          </a:xfrm>
          <a:prstGeom prst="rect">
            <a:avLst/>
          </a:prstGeom>
          <a:noFill/>
        </p:spPr>
        <p:txBody>
          <a:bodyPr wrap="square" rtlCol="0">
            <a:spAutoFit/>
          </a:bodyPr>
          <a:lstStyle/>
          <a:p>
            <a:endParaRPr lang="en-US" dirty="0" smtClean="0"/>
          </a:p>
          <a:p>
            <a:endParaRPr lang="en-US" dirty="0"/>
          </a:p>
        </p:txBody>
      </p:sp>
      <p:pic>
        <p:nvPicPr>
          <p:cNvPr id="2097180" name="Picture Placeholder 6" descr="Nutrition-Therapy.jpg"/>
          <p:cNvPicPr>
            <a:picLocks noGrp="1" noChangeAspect="1"/>
          </p:cNvPicPr>
          <p:nvPr>
            <p:ph type="pic" idx="12"/>
          </p:nvPr>
        </p:nvPicPr>
        <p:blipFill>
          <a:blip r:embed="rId3" cstate="print"/>
          <a:srcRect l="20790" r="20790"/>
          <a:stretch>
            <a:fillRect/>
          </a:stretch>
        </p:blipFill>
        <p:spPr>
          <a:xfrm>
            <a:off x="8927840" y="654903"/>
            <a:ext cx="3100387" cy="3100388"/>
          </a:xfrm>
        </p:spPr>
      </p:pic>
      <p:pic>
        <p:nvPicPr>
          <p:cNvPr id="2097181" name="Picture Placeholder 13" descr="GettyImages-1022130216.jpg"/>
          <p:cNvPicPr>
            <a:picLocks noGrp="1" noChangeAspect="1"/>
          </p:cNvPicPr>
          <p:nvPr>
            <p:ph type="pic" idx="13"/>
          </p:nvPr>
        </p:nvPicPr>
        <p:blipFill>
          <a:blip r:embed="rId4" cstate="print"/>
          <a:srcRect l="16873" r="16873"/>
          <a:stretch>
            <a:fillRect/>
          </a:stretch>
        </p:blipFill>
        <p:spPr>
          <a:xfrm>
            <a:off x="7943850" y="3392488"/>
            <a:ext cx="3100388" cy="3100387"/>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Right Triangle 6"/>
          <p:cNvSpPr/>
          <p:nvPr/>
        </p:nvSpPr>
        <p:spPr>
          <a:xfrm>
            <a:off x="0" y="3780430"/>
            <a:ext cx="3125337" cy="3077570"/>
          </a:xfrm>
          <a:prstGeom prst="rtTriangle">
            <a:avLst/>
          </a:prstGeom>
          <a:solidFill>
            <a:srgbClr val="77274F"/>
          </a:solidFill>
          <a:ln>
            <a:solidFill>
              <a:srgbClr val="77274F"/>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48667" name="TextBox 2"/>
          <p:cNvSpPr txBox="1"/>
          <p:nvPr/>
        </p:nvSpPr>
        <p:spPr>
          <a:xfrm>
            <a:off x="1146414" y="832513"/>
            <a:ext cx="4722124" cy="369332"/>
          </a:xfrm>
          <a:prstGeom prst="rect">
            <a:avLst/>
          </a:prstGeom>
          <a:noFill/>
        </p:spPr>
        <p:txBody>
          <a:bodyPr wrap="square" rtlCol="0">
            <a:spAutoFit/>
          </a:bodyPr>
          <a:lstStyle/>
          <a:p>
            <a:endParaRPr lang="en-US" dirty="0"/>
          </a:p>
        </p:txBody>
      </p:sp>
      <p:sp>
        <p:nvSpPr>
          <p:cNvPr id="1048668" name="TextBox 3"/>
          <p:cNvSpPr txBox="1"/>
          <p:nvPr/>
        </p:nvSpPr>
        <p:spPr>
          <a:xfrm>
            <a:off x="968992" y="163773"/>
            <a:ext cx="10153934" cy="5909310"/>
          </a:xfrm>
          <a:prstGeom prst="rect">
            <a:avLst/>
          </a:prstGeom>
          <a:noFill/>
        </p:spPr>
        <p:txBody>
          <a:bodyPr wrap="square" rtlCol="0">
            <a:spAutoFit/>
          </a:bodyPr>
          <a:lstStyle/>
          <a:p>
            <a:pPr algn="just" fontAlgn="base">
              <a:lnSpc>
                <a:spcPct val="150000"/>
              </a:lnSpc>
            </a:pPr>
            <a:r>
              <a:rPr lang="en-US" sz="4000" b="1" dirty="0" smtClean="0">
                <a:solidFill>
                  <a:srgbClr val="77274F"/>
                </a:solidFill>
                <a:latin typeface="Times New Roman" pitchFamily="18" charset="0"/>
                <a:cs typeface="Times New Roman" pitchFamily="18" charset="0"/>
              </a:rPr>
              <a:t>Supplementation</a:t>
            </a:r>
            <a:endParaRPr lang="en-US" sz="3600" dirty="0" smtClean="0">
              <a:solidFill>
                <a:srgbClr val="77274F"/>
              </a:solidFill>
              <a:latin typeface="Comic Sans MS" pitchFamily="66" charset="0"/>
            </a:endParaRPr>
          </a:p>
          <a:p>
            <a:pPr marL="342900" indent="-342900" algn="just" fontAlgn="base">
              <a:lnSpc>
                <a:spcPct val="150000"/>
              </a:lnSpc>
              <a:buFont typeface="Wingdings" pitchFamily="2" charset="2"/>
              <a:buChar char="Ø"/>
            </a:pPr>
            <a:r>
              <a:rPr lang="en-US" sz="2000" dirty="0"/>
              <a:t>A</a:t>
            </a:r>
            <a:r>
              <a:rPr lang="en-US" sz="2000" dirty="0" smtClean="0"/>
              <a:t>lthough no special diet is required for acrodermatitis enteropathica patients, as long as zinc supplementation is continued, certain foods contain some levels of zinc, including shellfish, beef, legumes, and nuts. </a:t>
            </a:r>
            <a:endParaRPr lang="en-US" sz="2000" dirty="0" smtClean="0"/>
          </a:p>
          <a:p>
            <a:pPr marL="342900" indent="-342900" algn="just" fontAlgn="base">
              <a:lnSpc>
                <a:spcPct val="150000"/>
              </a:lnSpc>
              <a:buFont typeface="Wingdings" pitchFamily="2" charset="2"/>
              <a:buChar char="Ø"/>
            </a:pPr>
            <a:r>
              <a:rPr lang="en-US" sz="2000" dirty="0" smtClean="0"/>
              <a:t>But </a:t>
            </a:r>
            <a:r>
              <a:rPr lang="en-US" sz="2000" dirty="0" smtClean="0"/>
              <a:t>the level of zinc &amp; its bioavailability is not  enough to lower the symptoms , that is why we choose supplementation. Zinc </a:t>
            </a:r>
            <a:r>
              <a:rPr lang="en-US" sz="2000" dirty="0" err="1" smtClean="0"/>
              <a:t>guconate</a:t>
            </a:r>
            <a:r>
              <a:rPr lang="en-US" sz="2000" dirty="0" smtClean="0"/>
              <a:t> &amp; sulphate are most suitable for this purpose.</a:t>
            </a:r>
          </a:p>
          <a:p>
            <a:pPr marL="342900" indent="-342900" algn="just" fontAlgn="base">
              <a:lnSpc>
                <a:spcPct val="150000"/>
              </a:lnSpc>
              <a:buFont typeface="Wingdings" pitchFamily="2" charset="2"/>
              <a:buChar char="Ø"/>
            </a:pPr>
            <a:r>
              <a:rPr lang="en-US" sz="2000" dirty="0"/>
              <a:t>Zinc sulfate preparation may cause gastrointestinal irritation and the </a:t>
            </a:r>
            <a:r>
              <a:rPr lang="en-US" sz="2000" dirty="0" err="1"/>
              <a:t>gluconate</a:t>
            </a:r>
            <a:r>
              <a:rPr lang="en-US" sz="2000" dirty="0"/>
              <a:t> or acetate preparations can be tried where available</a:t>
            </a:r>
            <a:endParaRPr lang="en-US" sz="2000" dirty="0" smtClean="0"/>
          </a:p>
          <a:p>
            <a:pPr algn="just" fontAlgn="base"/>
            <a:endParaRPr lang="en-US" sz="2000" dirty="0" smtClean="0"/>
          </a:p>
          <a:p>
            <a:pPr algn="just" fontAlgn="base"/>
            <a:endParaRPr lang="en-US" sz="2000" dirty="0" smtClean="0"/>
          </a:p>
          <a:p>
            <a:pPr algn="just" fontAlgn="base"/>
            <a:endParaRPr lang="en-US" sz="2000" dirty="0" smtClean="0"/>
          </a:p>
          <a:p>
            <a:pPr algn="just"/>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6263" y="4372571"/>
            <a:ext cx="2485429" cy="24854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extBox 4"/>
          <p:cNvSpPr txBox="1"/>
          <p:nvPr/>
        </p:nvSpPr>
        <p:spPr>
          <a:xfrm>
            <a:off x="0" y="1091821"/>
            <a:ext cx="6373504" cy="369332"/>
          </a:xfrm>
          <a:prstGeom prst="rect">
            <a:avLst/>
          </a:prstGeom>
          <a:noFill/>
        </p:spPr>
        <p:txBody>
          <a:bodyPr wrap="square" rtlCol="0">
            <a:spAutoFit/>
          </a:bodyPr>
          <a:lstStyle/>
          <a:p>
            <a:pPr marL="285750" indent="-285750" algn="just">
              <a:buFont typeface="Arial" pitchFamily="34" charset="0"/>
              <a:buChar char="•"/>
            </a:pPr>
            <a:endParaRPr lang="en-US" b="1" dirty="0">
              <a:latin typeface="Times New Roman" pitchFamily="18" charset="0"/>
              <a:cs typeface="Times New Roman" pitchFamily="18" charset="0"/>
            </a:endParaRPr>
          </a:p>
        </p:txBody>
      </p:sp>
      <p:sp>
        <p:nvSpPr>
          <p:cNvPr id="1048702" name="TextBox 1"/>
          <p:cNvSpPr txBox="1"/>
          <p:nvPr/>
        </p:nvSpPr>
        <p:spPr>
          <a:xfrm>
            <a:off x="0" y="6488668"/>
            <a:ext cx="6646457" cy="369332"/>
          </a:xfrm>
          <a:prstGeom prst="rect">
            <a:avLst/>
          </a:prstGeom>
          <a:noFill/>
        </p:spPr>
        <p:txBody>
          <a:bodyPr wrap="square" rtlCol="0">
            <a:spAutoFit/>
          </a:bodyPr>
          <a:lstStyle/>
          <a:p>
            <a:endParaRPr lang="en-US" dirty="0">
              <a:solidFill>
                <a:srgbClr val="0070C0"/>
              </a:solidFill>
            </a:endParaRPr>
          </a:p>
        </p:txBody>
      </p:sp>
      <p:sp>
        <p:nvSpPr>
          <p:cNvPr id="1048703"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kumimoji="0" lang="en-US" sz="4400" i="0" u="none" strike="noStrike" kern="1200" cap="none" spc="0" normalizeH="0" baseline="0" noProof="0" dirty="0" smtClean="0">
                <a:ln>
                  <a:noFill/>
                </a:ln>
                <a:solidFill>
                  <a:srgbClr val="77274F"/>
                </a:solidFill>
                <a:effectLst/>
                <a:uLnTx/>
                <a:uFillTx/>
                <a:latin typeface="Times New Roman" pitchFamily="18" charset="0"/>
                <a:cs typeface="Times New Roman" pitchFamily="18" charset="0"/>
              </a:rPr>
              <a:t>Monitoring</a:t>
            </a:r>
            <a:r>
              <a:rPr kumimoji="0" lang="en-US" sz="4400" i="0" u="none" strike="noStrike" kern="1200" cap="none" spc="0" normalizeH="0" noProof="0" dirty="0" smtClean="0">
                <a:ln>
                  <a:noFill/>
                </a:ln>
                <a:solidFill>
                  <a:srgbClr val="77274F"/>
                </a:solidFill>
                <a:effectLst/>
                <a:uLnTx/>
                <a:uFillTx/>
                <a:latin typeface="Times New Roman" pitchFamily="18" charset="0"/>
                <a:cs typeface="Times New Roman" pitchFamily="18" charset="0"/>
              </a:rPr>
              <a:t> </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sp>
        <p:nvSpPr>
          <p:cNvPr id="1048704" name="Rectangle 10"/>
          <p:cNvSpPr/>
          <p:nvPr/>
        </p:nvSpPr>
        <p:spPr>
          <a:xfrm>
            <a:off x="605050" y="1300287"/>
            <a:ext cx="6341660" cy="2585323"/>
          </a:xfrm>
          <a:prstGeom prst="rect">
            <a:avLst/>
          </a:prstGeom>
        </p:spPr>
        <p:txBody>
          <a:bodyPr wrap="square">
            <a:spAutoFit/>
          </a:bodyPr>
          <a:lstStyle/>
          <a:p>
            <a:pPr marL="231775" indent="-231775">
              <a:lnSpc>
                <a:spcPct val="150000"/>
              </a:lnSpc>
              <a:buFont typeface="Wingdings" pitchFamily="2" charset="2"/>
              <a:buChar char="v"/>
            </a:pPr>
            <a:endParaRPr lang="en-US" dirty="0" smtClean="0"/>
          </a:p>
          <a:p>
            <a:pPr marL="231775" indent="-231775">
              <a:lnSpc>
                <a:spcPct val="150000"/>
              </a:lnSpc>
              <a:buFont typeface="Wingdings" pitchFamily="2" charset="2"/>
              <a:buChar char="v"/>
            </a:pPr>
            <a:r>
              <a:rPr lang="en-US" dirty="0" smtClean="0"/>
              <a:t>Blood zinc levels should be measured every 3–6 months with adjustment to the lowest effective dose. Full blood count, alkaline phosphatase, and copper levels may be useful for additional monitoring</a:t>
            </a:r>
          </a:p>
          <a:p>
            <a:pPr>
              <a:lnSpc>
                <a:spcPct val="150000"/>
              </a:lnSpc>
            </a:pPr>
            <a:endParaRPr lang="en-US" dirty="0"/>
          </a:p>
        </p:txBody>
      </p:sp>
      <p:pic>
        <p:nvPicPr>
          <p:cNvPr id="2097182" name="Picture Placeholder 11" descr="gettyimages-1019244526.jpg"/>
          <p:cNvPicPr>
            <a:picLocks noGrp="1" noChangeAspect="1"/>
          </p:cNvPicPr>
          <p:nvPr>
            <p:ph type="pic" idx="12"/>
          </p:nvPr>
        </p:nvPicPr>
        <p:blipFill>
          <a:blip r:embed="rId3" cstate="print"/>
          <a:srcRect l="16649" r="16649"/>
          <a:stretch>
            <a:fillRect/>
          </a:stretch>
        </p:blipFill>
        <p:spPr>
          <a:xfrm>
            <a:off x="7256463" y="749300"/>
            <a:ext cx="3100387" cy="3100388"/>
          </a:xfrm>
        </p:spPr>
      </p:pic>
      <p:pic>
        <p:nvPicPr>
          <p:cNvPr id="2097183" name="Picture Placeholder 14" descr="foods-rich-in-zinc.jpg"/>
          <p:cNvPicPr>
            <a:picLocks noGrp="1" noChangeAspect="1"/>
          </p:cNvPicPr>
          <p:nvPr>
            <p:ph type="pic" idx="13"/>
          </p:nvPr>
        </p:nvPicPr>
        <p:blipFill>
          <a:blip r:embed="rId4" cstate="print"/>
          <a:srcRect l="9245" r="16636" b="-9165"/>
          <a:stretch>
            <a:fillRect/>
          </a:stretch>
        </p:blipFill>
        <p:spPr>
          <a:xfrm>
            <a:off x="8407021" y="3296029"/>
            <a:ext cx="3443785" cy="338455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extBox 4"/>
          <p:cNvSpPr txBox="1"/>
          <p:nvPr/>
        </p:nvSpPr>
        <p:spPr>
          <a:xfrm>
            <a:off x="0" y="1091821"/>
            <a:ext cx="6373504" cy="369332"/>
          </a:xfrm>
          <a:prstGeom prst="rect">
            <a:avLst/>
          </a:prstGeom>
          <a:noFill/>
        </p:spPr>
        <p:txBody>
          <a:bodyPr wrap="square" rtlCol="0">
            <a:spAutoFit/>
          </a:bodyPr>
          <a:lstStyle/>
          <a:p>
            <a:pPr marL="285750" indent="-285750" algn="just">
              <a:buFont typeface="Arial" pitchFamily="34" charset="0"/>
              <a:buChar char="•"/>
            </a:pPr>
            <a:endParaRPr lang="en-US" b="1" dirty="0">
              <a:latin typeface="Times New Roman" pitchFamily="18" charset="0"/>
              <a:cs typeface="Times New Roman" pitchFamily="18" charset="0"/>
            </a:endParaRPr>
          </a:p>
        </p:txBody>
      </p:sp>
      <p:sp>
        <p:nvSpPr>
          <p:cNvPr id="1048702" name="TextBox 1"/>
          <p:cNvSpPr txBox="1"/>
          <p:nvPr/>
        </p:nvSpPr>
        <p:spPr>
          <a:xfrm>
            <a:off x="0" y="6488668"/>
            <a:ext cx="6646457" cy="369332"/>
          </a:xfrm>
          <a:prstGeom prst="rect">
            <a:avLst/>
          </a:prstGeom>
          <a:noFill/>
        </p:spPr>
        <p:txBody>
          <a:bodyPr wrap="square" rtlCol="0">
            <a:spAutoFit/>
          </a:bodyPr>
          <a:lstStyle/>
          <a:p>
            <a:endParaRPr lang="en-US" dirty="0">
              <a:solidFill>
                <a:srgbClr val="0070C0"/>
              </a:solidFill>
            </a:endParaRPr>
          </a:p>
        </p:txBody>
      </p:sp>
      <p:sp>
        <p:nvSpPr>
          <p:cNvPr id="1048703"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kumimoji="0" lang="en-US" sz="4400" i="0" u="none" strike="noStrike" kern="1200" cap="none" spc="0" normalizeH="0" baseline="0" noProof="0" dirty="0" smtClean="0">
                <a:ln>
                  <a:noFill/>
                </a:ln>
                <a:solidFill>
                  <a:srgbClr val="77274F"/>
                </a:solidFill>
                <a:effectLst/>
                <a:uLnTx/>
                <a:uFillTx/>
                <a:latin typeface="Times New Roman" pitchFamily="18" charset="0"/>
                <a:cs typeface="Times New Roman" pitchFamily="18" charset="0"/>
              </a:rPr>
              <a:t>Toxicity </a:t>
            </a:r>
            <a:r>
              <a:rPr kumimoji="0" lang="en-US" sz="4400" i="0" u="none" strike="noStrike" kern="1200" cap="none" spc="0" normalizeH="0" noProof="0" dirty="0" smtClean="0">
                <a:ln>
                  <a:noFill/>
                </a:ln>
                <a:solidFill>
                  <a:srgbClr val="77274F"/>
                </a:solidFill>
                <a:effectLst/>
                <a:uLnTx/>
                <a:uFillTx/>
                <a:latin typeface="Times New Roman" pitchFamily="18" charset="0"/>
                <a:cs typeface="Times New Roman" pitchFamily="18" charset="0"/>
              </a:rPr>
              <a:t> </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sp>
        <p:nvSpPr>
          <p:cNvPr id="1048704" name="Rectangle 10"/>
          <p:cNvSpPr/>
          <p:nvPr/>
        </p:nvSpPr>
        <p:spPr>
          <a:xfrm>
            <a:off x="605050" y="1300287"/>
            <a:ext cx="6341660" cy="3831818"/>
          </a:xfrm>
          <a:prstGeom prst="rect">
            <a:avLst/>
          </a:prstGeom>
        </p:spPr>
        <p:txBody>
          <a:bodyPr wrap="square">
            <a:spAutoFit/>
          </a:bodyPr>
          <a:lstStyle/>
          <a:p>
            <a:pPr marL="231775" indent="-231775">
              <a:lnSpc>
                <a:spcPct val="150000"/>
              </a:lnSpc>
              <a:buFont typeface="Wingdings" pitchFamily="2" charset="2"/>
              <a:buChar char="v"/>
            </a:pPr>
            <a:endParaRPr lang="en-US" dirty="0" smtClean="0"/>
          </a:p>
          <a:p>
            <a:pPr marL="231775" indent="-231775">
              <a:lnSpc>
                <a:spcPct val="150000"/>
              </a:lnSpc>
              <a:buFont typeface="Wingdings" pitchFamily="2" charset="2"/>
              <a:buChar char="v"/>
            </a:pPr>
            <a:r>
              <a:rPr lang="en-US" dirty="0" smtClean="0"/>
              <a:t>Normal doses of zinc are generally well tolerated but overdose may cause toxicity.</a:t>
            </a:r>
          </a:p>
          <a:p>
            <a:pPr marL="231775" indent="-231775">
              <a:lnSpc>
                <a:spcPct val="150000"/>
              </a:lnSpc>
              <a:buFont typeface="Wingdings" pitchFamily="2" charset="2"/>
              <a:buChar char="v"/>
            </a:pPr>
            <a:r>
              <a:rPr lang="en-US" dirty="0"/>
              <a:t>Acute zinc overdose may cause vomiting, </a:t>
            </a:r>
            <a:r>
              <a:rPr lang="en-US" dirty="0" smtClean="0"/>
              <a:t>diarrhea, </a:t>
            </a:r>
            <a:r>
              <a:rPr lang="en-US" dirty="0"/>
              <a:t>abdominal cramps, lethargy, lightheadedness, and gait </a:t>
            </a:r>
            <a:r>
              <a:rPr lang="en-US" dirty="0" smtClean="0"/>
              <a:t>disturbance</a:t>
            </a:r>
          </a:p>
          <a:p>
            <a:pPr marL="231775" indent="-231775">
              <a:lnSpc>
                <a:spcPct val="150000"/>
              </a:lnSpc>
              <a:buFont typeface="Wingdings" pitchFamily="2" charset="2"/>
              <a:buChar char="v"/>
            </a:pPr>
            <a:r>
              <a:rPr lang="en-US" dirty="0"/>
              <a:t>Chronic zinc overdose may lead to neutropenia, leucopenia, copper </a:t>
            </a:r>
            <a:r>
              <a:rPr lang="en-US" dirty="0" smtClean="0"/>
              <a:t>and iron deficiency anemia, </a:t>
            </a:r>
            <a:r>
              <a:rPr lang="en-US" dirty="0"/>
              <a:t>growth retardation and lipid abnormalities</a:t>
            </a:r>
            <a:endParaRPr lang="en-US" dirty="0" smtClean="0"/>
          </a:p>
        </p:txBody>
      </p:sp>
      <p:pic>
        <p:nvPicPr>
          <p:cNvPr id="2097182" name="Picture Placeholder 11" descr="gettyimages-1019244526.jpg"/>
          <p:cNvPicPr>
            <a:picLocks noGrp="1" noChangeAspect="1"/>
          </p:cNvPicPr>
          <p:nvPr>
            <p:ph type="pic" idx="12"/>
          </p:nvPr>
        </p:nvPicPr>
        <p:blipFill>
          <a:blip r:embed="rId3" cstate="print"/>
          <a:srcRect l="16649" r="16649"/>
          <a:stretch>
            <a:fillRect/>
          </a:stretch>
        </p:blipFill>
        <p:spPr>
          <a:xfrm>
            <a:off x="7256463" y="749300"/>
            <a:ext cx="3100387" cy="3100388"/>
          </a:xfrm>
        </p:spPr>
      </p:pic>
      <p:pic>
        <p:nvPicPr>
          <p:cNvPr id="2097183" name="Picture Placeholder 14" descr="foods-rich-in-zinc.jpg"/>
          <p:cNvPicPr>
            <a:picLocks noGrp="1" noChangeAspect="1"/>
          </p:cNvPicPr>
          <p:nvPr>
            <p:ph type="pic" idx="13"/>
          </p:nvPr>
        </p:nvPicPr>
        <p:blipFill>
          <a:blip r:embed="rId4" cstate="print"/>
          <a:srcRect l="9245" r="16636" b="-9165"/>
          <a:stretch>
            <a:fillRect/>
          </a:stretch>
        </p:blipFill>
        <p:spPr>
          <a:xfrm>
            <a:off x="8407021" y="3296029"/>
            <a:ext cx="3443785" cy="3384550"/>
          </a:xfrm>
        </p:spPr>
      </p:pic>
    </p:spTree>
    <p:extLst>
      <p:ext uri="{BB962C8B-B14F-4D97-AF65-F5344CB8AC3E}">
        <p14:creationId xmlns:p14="http://schemas.microsoft.com/office/powerpoint/2010/main" val="391466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p:cNvGrpSpPr/>
          <p:nvPr/>
        </p:nvGrpSpPr>
        <p:grpSpPr>
          <a:xfrm>
            <a:off x="0" y="2504842"/>
            <a:ext cx="6983876" cy="2230932"/>
            <a:chOff x="5207975" y="2573079"/>
            <a:chExt cx="6983876" cy="1711842"/>
          </a:xfrm>
          <a:solidFill>
            <a:srgbClr val="77274F"/>
          </a:solidFill>
        </p:grpSpPr>
        <p:sp>
          <p:nvSpPr>
            <p:cNvPr id="1048674"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75"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76" name="Rectangle 4"/>
          <p:cNvSpPr/>
          <p:nvPr/>
        </p:nvSpPr>
        <p:spPr>
          <a:xfrm>
            <a:off x="1022526" y="2971379"/>
            <a:ext cx="4323080" cy="1539240"/>
          </a:xfrm>
          <a:prstGeom prst="rect">
            <a:avLst/>
          </a:prstGeom>
        </p:spPr>
        <p:txBody>
          <a:bodyPr wrap="none">
            <a:spAutoFit/>
          </a:bodyPr>
          <a:lstStyle/>
          <a:p>
            <a:pPr lvl="0" algn="ctr" fontAlgn="base"/>
            <a:r>
              <a:rPr lang="en-US" sz="4800" dirty="0" smtClean="0">
                <a:solidFill>
                  <a:srgbClr val="FFFFFF"/>
                </a:solidFill>
                <a:latin typeface="Times New Roman" pitchFamily="18" charset="0"/>
                <a:cs typeface="Times New Roman" pitchFamily="18" charset="0"/>
              </a:rPr>
              <a:t>Macronutrients </a:t>
            </a:r>
          </a:p>
          <a:p>
            <a:pPr lvl="0" algn="ctr" fontAlgn="base"/>
            <a:r>
              <a:rPr lang="en-US" sz="4800" dirty="0" smtClean="0">
                <a:solidFill>
                  <a:srgbClr val="FFFFFF"/>
                </a:solidFill>
                <a:latin typeface="Times New Roman" pitchFamily="18" charset="0"/>
                <a:cs typeface="Times New Roman" pitchFamily="18" charset="0"/>
              </a:rPr>
              <a:t>Division</a:t>
            </a:r>
          </a:p>
        </p:txBody>
      </p:sp>
      <p:pic>
        <p:nvPicPr>
          <p:cNvPr id="2097174" name="Picture 5" descr="scheme-division-products-by-macronutrients-260nw-1109281955.jpg"/>
          <p:cNvPicPr>
            <a:picLocks noChangeAspect="1"/>
          </p:cNvPicPr>
          <p:nvPr/>
        </p:nvPicPr>
        <p:blipFill>
          <a:blip r:embed="rId2" cstate="print"/>
          <a:srcRect b="5390"/>
          <a:stretch>
            <a:fillRect/>
          </a:stretch>
        </p:blipFill>
        <p:spPr>
          <a:xfrm>
            <a:off x="7675727" y="0"/>
            <a:ext cx="4241041" cy="33437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Rectangle 2"/>
          <p:cNvSpPr/>
          <p:nvPr/>
        </p:nvSpPr>
        <p:spPr>
          <a:xfrm>
            <a:off x="3002507" y="610316"/>
            <a:ext cx="6086902" cy="707886"/>
          </a:xfrm>
          <a:prstGeom prst="rect">
            <a:avLst/>
          </a:prstGeom>
        </p:spPr>
        <p:txBody>
          <a:bodyPr wrap="square">
            <a:spAutoFit/>
          </a:bodyPr>
          <a:lstStyle/>
          <a:p>
            <a:r>
              <a:rPr lang="en-US" sz="4000" b="1" dirty="0" smtClean="0">
                <a:effectLst>
                  <a:outerShdw blurRad="38100" dist="38100" dir="2700000" algn="tl">
                    <a:srgbClr val="000000">
                      <a:alpha val="43137"/>
                    </a:srgbClr>
                  </a:outerShdw>
                </a:effectLst>
                <a:latin typeface="Times New Roman" pitchFamily="18" charset="0"/>
                <a:cs typeface="Times New Roman" pitchFamily="18" charset="0"/>
              </a:rPr>
              <a:t>Macronutrients Division</a:t>
            </a:r>
            <a:endParaRPr lang="en-US" sz="4000" dirty="0">
              <a:latin typeface="Times New Roman" pitchFamily="18" charset="0"/>
              <a:cs typeface="Times New Roman" pitchFamily="18" charset="0"/>
            </a:endParaRPr>
          </a:p>
        </p:txBody>
      </p:sp>
      <p:sp>
        <p:nvSpPr>
          <p:cNvPr id="1048678" name="Content Placeholder 2"/>
          <p:cNvSpPr txBox="1"/>
          <p:nvPr/>
        </p:nvSpPr>
        <p:spPr>
          <a:xfrm>
            <a:off x="1344306" y="1524000"/>
            <a:ext cx="8686800" cy="5334000"/>
          </a:xfrm>
          <a:prstGeom prst="rect">
            <a:avLst/>
          </a:prstGeom>
        </p:spPr>
        <p:txBody>
          <a:bodyPr>
            <a:noAutofit/>
          </a:bodyPr>
          <a:lstStyle/>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CH0 = 50%</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200" b="1"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Justification:</a:t>
            </a:r>
          </a:p>
          <a:p>
            <a:pPr marL="228605" marR="0" lvl="0" indent="-228605" algn="just" defTabSz="914423" rtl="0" eaLnBrk="1" fontAlgn="auto" latinLnBrk="0" hangingPunct="1">
              <a:lnSpc>
                <a:spcPct val="90000"/>
              </a:lnSpc>
              <a:spcBef>
                <a:spcPts val="1000"/>
              </a:spcBef>
              <a:spcAft>
                <a:spcPts val="0"/>
              </a:spcAft>
              <a:buClrTx/>
              <a:buSzTx/>
              <a:buFont typeface="Arial" panose="020B0604020202020204" pitchFamily="34" charset="0"/>
              <a:buChar char="•"/>
            </a:pP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One of the purposes of giving lowest</a:t>
            </a: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 range of carbohydrate is </a:t>
            </a: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for </a:t>
            </a: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diarrhea because it is a high fiber source, which may increase bowel movement </a:t>
            </a:r>
          </a:p>
          <a:p>
            <a:pPr marL="228605" marR="0" lvl="0" indent="-228605" algn="just" defTabSz="914423" rtl="0" eaLnBrk="1" fontAlgn="auto" latinLnBrk="0" hangingPunct="1">
              <a:lnSpc>
                <a:spcPct val="90000"/>
              </a:lnSpc>
              <a:spcBef>
                <a:spcPts val="1000"/>
              </a:spcBef>
              <a:spcAft>
                <a:spcPts val="0"/>
              </a:spcAft>
              <a:buClrTx/>
              <a:buSzTx/>
              <a:buFont typeface="Arial" panose="020B0604020202020204" pitchFamily="34" charset="0"/>
              <a:buChar char="•"/>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W</a:t>
            </a:r>
            <a:r>
              <a:rPr kumimoji="0" lang="en-US" sz="2200" b="0" i="0" u="none" strike="noStrike" kern="1200" cap="none" spc="0" normalizeH="0" baseline="0" noProof="0" dirty="0" err="1"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hile</a:t>
            </a: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body needs it to provide enough to fulfill</a:t>
            </a:r>
            <a:r>
              <a:rPr kumimoji="0" lang="en-US" sz="2200" b="0" i="0" u="none" strike="noStrike" kern="1200" cap="none" spc="0" normalizeH="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the calories.</a:t>
            </a:r>
            <a:endPar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228605" marR="0" lvl="0" indent="-228605" algn="just" defTabSz="914423" rtl="0" eaLnBrk="1" fontAlgn="auto" latinLnBrk="0" hangingPunct="1">
              <a:lnSpc>
                <a:spcPct val="90000"/>
              </a:lnSpc>
              <a:spcBef>
                <a:spcPts val="1000"/>
              </a:spcBef>
              <a:spcAft>
                <a:spcPts val="0"/>
              </a:spcAft>
              <a:buClrTx/>
              <a:buSzTx/>
              <a:buFont typeface="Arial" panose="020B0604020202020204" pitchFamily="34" charset="0"/>
              <a:buChar char="•"/>
            </a:pP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One way is to eat foods that have low Fiber</a:t>
            </a:r>
            <a:r>
              <a:rPr kumimoji="0" lang="en-US" sz="2200" b="0" i="0" u="none" strike="noStrike" kern="1200" cap="none" spc="0" normalizeH="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in it.</a:t>
            </a:r>
            <a:endPar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228605" marR="0" lvl="0" indent="-228605" algn="just" defTabSz="914423" rtl="0" eaLnBrk="1" fontAlgn="auto" latinLnBrk="0" hangingPunct="1">
              <a:lnSpc>
                <a:spcPct val="90000"/>
              </a:lnSpc>
              <a:spcBef>
                <a:spcPts val="1000"/>
              </a:spcBef>
              <a:spcAft>
                <a:spcPts val="0"/>
              </a:spcAft>
              <a:buClrTx/>
              <a:buSzTx/>
              <a:buFont typeface="Arial" panose="020B0604020202020204" pitchFamily="34" charset="0"/>
              <a:buChar char="•"/>
            </a:pP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Another way can be by low </a:t>
            </a:r>
            <a:r>
              <a:rPr kumimoji="0" lang="en-US" sz="2200" b="0" i="0" u="none" strike="noStrike" kern="1200" cap="none" spc="0" normalizeH="0" baseline="0" noProof="0" dirty="0" err="1"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carb</a:t>
            </a: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diet. A low </a:t>
            </a:r>
            <a:r>
              <a:rPr kumimoji="0" lang="en-US" sz="2200" b="0" i="0" u="none" strike="noStrike" kern="1200" cap="none" spc="0" normalizeH="0" baseline="0" noProof="0" dirty="0" err="1"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carb</a:t>
            </a:r>
            <a:r>
              <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diet is usually one that gets 40-45 percent of its calories from carbohydrate.</a:t>
            </a:r>
            <a:endParaRPr kumimoji="0" lang="en-US" sz="22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Content Placeholder 2"/>
          <p:cNvSpPr txBox="1"/>
          <p:nvPr/>
        </p:nvSpPr>
        <p:spPr>
          <a:xfrm>
            <a:off x="1464861" y="1698552"/>
            <a:ext cx="8229600" cy="4756839"/>
          </a:xfrm>
          <a:prstGeom prst="rect">
            <a:avLst/>
          </a:prstGeom>
        </p:spPr>
        <p:txBody>
          <a:bodyPr/>
          <a:lstStyle/>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7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Protein=20%</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7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7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1"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Justification:</a:t>
            </a:r>
          </a:p>
          <a:p>
            <a:pPr marL="228605" marR="0" lvl="0" indent="-228605" algn="just" defTabSz="914423" rtl="0" eaLnBrk="1" fontAlgn="auto" latinLnBrk="0" hangingPunct="1">
              <a:lnSpc>
                <a:spcPct val="90000"/>
              </a:lnSpc>
              <a:spcBef>
                <a:spcPts val="1000"/>
              </a:spcBef>
              <a:spcAft>
                <a:spcPts val="0"/>
              </a:spcAft>
              <a:buClrTx/>
              <a:buSzTx/>
              <a:buFont typeface="Arial" panose="020B0604020202020204" pitchFamily="34" charset="0"/>
              <a:buChar char="•"/>
            </a:pP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Moderate amount of protein is require for reducing muscle weakness.</a:t>
            </a:r>
          </a:p>
          <a:p>
            <a:pPr marL="228605" lvl="0" indent="-228605" algn="just" defTabSz="914423">
              <a:lnSpc>
                <a:spcPct val="90000"/>
              </a:lnSpc>
              <a:spcBef>
                <a:spcPts val="1000"/>
              </a:spcBef>
              <a:buFont typeface="Arial" panose="020B0604020202020204" pitchFamily="34" charset="0"/>
              <a:buChar char="•"/>
            </a:pP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High protein can lead to increase bowel movement so moderate amount of protein is feasible</a:t>
            </a:r>
          </a:p>
          <a:p>
            <a:pPr marL="228605" lvl="0" indent="-228605" algn="just" defTabSz="914423">
              <a:lnSpc>
                <a:spcPct val="90000"/>
              </a:lnSpc>
              <a:spcBef>
                <a:spcPts val="1000"/>
              </a:spcBef>
              <a:buFont typeface="Arial" panose="020B0604020202020204" pitchFamily="34" charset="0"/>
              <a:buChar char="•"/>
            </a:pP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Lean protein sources are much favorable to fulfill the requirement</a:t>
            </a:r>
          </a:p>
          <a:p>
            <a:pPr marL="228605" lvl="0" indent="-228605" defTabSz="914423">
              <a:lnSpc>
                <a:spcPct val="90000"/>
              </a:lnSpc>
              <a:spcBef>
                <a:spcPts val="1000"/>
              </a:spcBef>
              <a:buFont typeface="Arial" panose="020B0604020202020204" pitchFamily="34" charset="0"/>
              <a:buChar char="•"/>
            </a:pPr>
            <a:endParaRPr lang="en-US" sz="2800" dirty="0"/>
          </a:p>
          <a:p>
            <a:pPr marL="228605" marR="0" lvl="0" indent="-228605" algn="l" defTabSz="914423" rtl="0" eaLnBrk="1" fontAlgn="auto" latinLnBrk="0" hangingPunct="1">
              <a:lnSpc>
                <a:spcPct val="90000"/>
              </a:lnSpc>
              <a:spcBef>
                <a:spcPts val="1000"/>
              </a:spcBef>
              <a:spcAft>
                <a:spcPts val="0"/>
              </a:spcAft>
              <a:buClrTx/>
              <a:buSzTx/>
              <a:buFont typeface="Arial" panose="020B0604020202020204" pitchFamily="34" charset="0"/>
              <a:buChar char="•"/>
            </a:pPr>
            <a:endParaRPr kumimoji="0" lang="en-US" sz="22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p:txBody>
      </p:sp>
      <p:sp>
        <p:nvSpPr>
          <p:cNvPr id="1048680" name="Rectangle 4"/>
          <p:cNvSpPr/>
          <p:nvPr/>
        </p:nvSpPr>
        <p:spPr>
          <a:xfrm>
            <a:off x="3002507" y="610316"/>
            <a:ext cx="6086902" cy="707886"/>
          </a:xfrm>
          <a:prstGeom prst="rect">
            <a:avLst/>
          </a:prstGeom>
        </p:spPr>
        <p:txBody>
          <a:bodyPr wrap="square">
            <a:spAutoFit/>
          </a:bodyPr>
          <a:lstStyle/>
          <a:p>
            <a:r>
              <a:rPr lang="en-US" sz="4000" b="1" dirty="0" smtClean="0">
                <a:effectLst>
                  <a:outerShdw blurRad="38100" dist="38100" dir="2700000" algn="tl">
                    <a:srgbClr val="000000">
                      <a:alpha val="43137"/>
                    </a:srgbClr>
                  </a:outerShdw>
                </a:effectLst>
                <a:latin typeface="Times New Roman" pitchFamily="18" charset="0"/>
                <a:cs typeface="Times New Roman" pitchFamily="18" charset="0"/>
              </a:rPr>
              <a:t>Macronutrients Division</a:t>
            </a:r>
            <a:endParaRPr lang="en-US" sz="40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Content Placeholder 2"/>
          <p:cNvSpPr txBox="1"/>
          <p:nvPr/>
        </p:nvSpPr>
        <p:spPr>
          <a:xfrm>
            <a:off x="1587690" y="2006221"/>
            <a:ext cx="8229600" cy="4285397"/>
          </a:xfrm>
          <a:prstGeom prst="rect">
            <a:avLst/>
          </a:prstGeom>
        </p:spPr>
        <p:txBody>
          <a:bodyPr/>
          <a:lstStyle/>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7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Fats = </a:t>
            </a:r>
            <a:r>
              <a:rPr lang="en-US" sz="2700" dirty="0" smtClean="0">
                <a:solidFill>
                  <a:schemeClr val="tx1">
                    <a:lumMod val="95000"/>
                    <a:lumOff val="5000"/>
                  </a:schemeClr>
                </a:solidFill>
                <a:latin typeface="Times New Roman" panose="02020603050405020304" pitchFamily="18" charset="0"/>
                <a:cs typeface="Times New Roman" panose="02020603050405020304" pitchFamily="18" charset="0"/>
              </a:rPr>
              <a:t>30</a:t>
            </a:r>
            <a:r>
              <a:rPr kumimoji="0" lang="en-US" sz="27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endParaRPr kumimoji="0" lang="en-US" sz="28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23" rtl="0" eaLnBrk="1" fontAlgn="auto" latinLnBrk="0" hangingPunct="1">
              <a:lnSpc>
                <a:spcPct val="90000"/>
              </a:lnSpc>
              <a:spcBef>
                <a:spcPts val="1000"/>
              </a:spcBef>
              <a:spcAft>
                <a:spcPts val="0"/>
              </a:spcAft>
              <a:buClrTx/>
              <a:buSzTx/>
              <a:buFont typeface="Arial" panose="020B0604020202020204" pitchFamily="34" charset="0"/>
              <a:buNone/>
            </a:pPr>
            <a:r>
              <a:rPr kumimoji="0" lang="en-US" sz="2800" b="1"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Justification:</a:t>
            </a:r>
          </a:p>
          <a:p>
            <a:pPr marL="228605" lvl="0" indent="-228605" algn="just" defTabSz="914423">
              <a:lnSpc>
                <a:spcPct val="90000"/>
              </a:lnSpc>
              <a:spcBef>
                <a:spcPts val="1000"/>
              </a:spcBef>
              <a:buFont typeface="Arial" panose="020B0604020202020204" pitchFamily="34" charset="0"/>
              <a:buChar char="•"/>
            </a:pP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Sometimes fats gives the body hard time for digesting.</a:t>
            </a:r>
            <a:endParaRPr lang="en-US" sz="2800" dirty="0"/>
          </a:p>
          <a:p>
            <a:pPr marL="228605" indent="-228605" algn="just" defTabSz="914423">
              <a:lnSpc>
                <a:spcPct val="90000"/>
              </a:lnSpc>
              <a:spcBef>
                <a:spcPts val="1000"/>
              </a:spcBef>
              <a:buFont typeface="Arial" panose="020B0604020202020204" pitchFamily="34" charset="0"/>
              <a:buChar char="•"/>
            </a:pPr>
            <a:r>
              <a:rPr lang="en-US" sz="2200" dirty="0" smtClean="0">
                <a:solidFill>
                  <a:schemeClr val="tx1">
                    <a:lumMod val="95000"/>
                    <a:lumOff val="5000"/>
                  </a:schemeClr>
                </a:solidFill>
                <a:latin typeface="Times New Roman" panose="02020603050405020304" pitchFamily="18" charset="0"/>
                <a:cs typeface="Times New Roman" panose="02020603050405020304" pitchFamily="18" charset="0"/>
              </a:rPr>
              <a:t>When fatty foods are not absorbed normally, they go to the colon, where they are broken down to fatty acids, causing the colon to secrete fluid and trigger diarrhea, that is why we reduces the intake of fats</a:t>
            </a:r>
          </a:p>
        </p:txBody>
      </p:sp>
      <p:sp>
        <p:nvSpPr>
          <p:cNvPr id="1048682" name="Rectangle 3"/>
          <p:cNvSpPr/>
          <p:nvPr/>
        </p:nvSpPr>
        <p:spPr>
          <a:xfrm>
            <a:off x="3002507" y="610316"/>
            <a:ext cx="6086902" cy="707886"/>
          </a:xfrm>
          <a:prstGeom prst="rect">
            <a:avLst/>
          </a:prstGeom>
        </p:spPr>
        <p:txBody>
          <a:bodyPr wrap="square">
            <a:spAutoFit/>
          </a:bodyPr>
          <a:lstStyle/>
          <a:p>
            <a:r>
              <a:rPr lang="en-US" sz="4000" b="1" dirty="0" smtClean="0">
                <a:effectLst>
                  <a:outerShdw blurRad="38100" dist="38100" dir="2700000" algn="tl">
                    <a:srgbClr val="000000">
                      <a:alpha val="43137"/>
                    </a:srgbClr>
                  </a:outerShdw>
                </a:effectLst>
                <a:latin typeface="Times New Roman" pitchFamily="18" charset="0"/>
                <a:cs typeface="Times New Roman" pitchFamily="18" charset="0"/>
              </a:rPr>
              <a:t>Macronutrients Division</a:t>
            </a:r>
            <a:endParaRPr lang="en-US" sz="40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
          <p:cNvGrpSpPr/>
          <p:nvPr/>
        </p:nvGrpSpPr>
        <p:grpSpPr>
          <a:xfrm>
            <a:off x="5208124" y="2436603"/>
            <a:ext cx="6983876" cy="2230932"/>
            <a:chOff x="5207975" y="2573079"/>
            <a:chExt cx="6983876" cy="1711842"/>
          </a:xfrm>
          <a:solidFill>
            <a:srgbClr val="77274F"/>
          </a:solidFill>
        </p:grpSpPr>
        <p:sp>
          <p:nvSpPr>
            <p:cNvPr id="1048683" name="Rectangle 2"/>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84" name="Rectangle 3"/>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85" name="Rectangle 4"/>
          <p:cNvSpPr/>
          <p:nvPr/>
        </p:nvSpPr>
        <p:spPr>
          <a:xfrm>
            <a:off x="6731790" y="2998675"/>
            <a:ext cx="3706464" cy="830997"/>
          </a:xfrm>
          <a:prstGeom prst="rect">
            <a:avLst/>
          </a:prstGeom>
        </p:spPr>
        <p:txBody>
          <a:bodyPr wrap="none">
            <a:spAutoFit/>
          </a:bodyPr>
          <a:lstStyle/>
          <a:p>
            <a:pPr lvl="0" algn="ctr" fontAlgn="base"/>
            <a:r>
              <a:rPr lang="en-US" sz="4800" dirty="0" smtClean="0">
                <a:solidFill>
                  <a:srgbClr val="FFFFFF"/>
                </a:solidFill>
                <a:latin typeface="Times New Roman" pitchFamily="18" charset="0"/>
                <a:cs typeface="Times New Roman" pitchFamily="18" charset="0"/>
              </a:rPr>
              <a:t>Diet planning </a:t>
            </a:r>
          </a:p>
        </p:txBody>
      </p:sp>
      <p:pic>
        <p:nvPicPr>
          <p:cNvPr id="2097175" name="Picture 5" descr="diet-plan-weight-loss.jpg"/>
          <p:cNvPicPr>
            <a:picLocks noChangeAspect="1"/>
          </p:cNvPicPr>
          <p:nvPr/>
        </p:nvPicPr>
        <p:blipFill>
          <a:blip r:embed="rId2" cstate="print"/>
          <a:stretch>
            <a:fillRect/>
          </a:stretch>
        </p:blipFill>
        <p:spPr>
          <a:xfrm>
            <a:off x="1" y="0"/>
            <a:ext cx="5147156" cy="3411940"/>
          </a:xfrm>
          <a:prstGeom prst="rect">
            <a:avLst/>
          </a:prstGeom>
          <a:ln>
            <a:noFill/>
          </a:ln>
          <a:effectLst>
            <a:softEdge rad="112500"/>
          </a:effectLst>
        </p:spPr>
      </p:pic>
      <p:pic>
        <p:nvPicPr>
          <p:cNvPr id="2097176" name="Picture 6" descr="woman-planning-lunches-and-dinners-in-notebook-article.jpg"/>
          <p:cNvPicPr>
            <a:picLocks noChangeAspect="1"/>
          </p:cNvPicPr>
          <p:nvPr/>
        </p:nvPicPr>
        <p:blipFill>
          <a:blip r:embed="rId3" cstate="print"/>
          <a:stretch>
            <a:fillRect/>
          </a:stretch>
        </p:blipFill>
        <p:spPr>
          <a:xfrm>
            <a:off x="0" y="3425589"/>
            <a:ext cx="5131558" cy="3432412"/>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Rectangle 1"/>
          <p:cNvSpPr/>
          <p:nvPr/>
        </p:nvSpPr>
        <p:spPr>
          <a:xfrm>
            <a:off x="2702256" y="2181663"/>
            <a:ext cx="6646460" cy="4154984"/>
          </a:xfrm>
          <a:prstGeom prst="rect">
            <a:avLst/>
          </a:prstGeom>
        </p:spPr>
        <p:txBody>
          <a:bodyPr wrap="square">
            <a:spAutoFit/>
          </a:bodyPr>
          <a:lstStyle/>
          <a:p>
            <a:pPr lvl="0" eaLnBrk="0" fontAlgn="base" hangingPunct="0">
              <a:spcBef>
                <a:spcPct val="0"/>
              </a:spcBef>
              <a:spcAft>
                <a:spcPct val="0"/>
              </a:spcAft>
            </a:pPr>
            <a:r>
              <a:rPr lang="en-US" sz="2400" dirty="0" err="1" smtClean="0">
                <a:latin typeface="Calibri" pitchFamily="34" charset="0"/>
                <a:ea typeface="Calibri" pitchFamily="34" charset="0"/>
                <a:cs typeface="Aharoni"/>
              </a:rPr>
              <a:t>Masooma</a:t>
            </a:r>
            <a:r>
              <a:rPr lang="en-US" sz="2400" dirty="0" smtClean="0">
                <a:latin typeface="Calibri" pitchFamily="34" charset="0"/>
                <a:ea typeface="Calibri" pitchFamily="34" charset="0"/>
                <a:cs typeface="Aharoni"/>
              </a:rPr>
              <a:t> Zakir           70102168</a:t>
            </a:r>
          </a:p>
          <a:p>
            <a:pPr lvl="0" eaLnBrk="0" fontAlgn="base" hangingPunct="0">
              <a:spcBef>
                <a:spcPct val="0"/>
              </a:spcBef>
              <a:spcAft>
                <a:spcPct val="0"/>
              </a:spcAft>
            </a:pPr>
            <a:r>
              <a:rPr lang="en-US" sz="2400" dirty="0" smtClean="0">
                <a:latin typeface="Calibri" pitchFamily="34" charset="0"/>
                <a:ea typeface="Calibri" pitchFamily="34" charset="0"/>
                <a:cs typeface="Aharoni"/>
              </a:rPr>
              <a:t>Ayesha Faisal               70059090</a:t>
            </a:r>
          </a:p>
          <a:p>
            <a:pPr lvl="0" eaLnBrk="0" fontAlgn="base" hangingPunct="0">
              <a:spcBef>
                <a:spcPct val="0"/>
              </a:spcBef>
              <a:spcAft>
                <a:spcPct val="0"/>
              </a:spcAft>
            </a:pPr>
            <a:r>
              <a:rPr lang="en-US" sz="2400" dirty="0" err="1" smtClean="0">
                <a:latin typeface="Calibri" pitchFamily="34" charset="0"/>
                <a:ea typeface="Calibri" pitchFamily="34" charset="0"/>
                <a:cs typeface="Aharoni"/>
              </a:rPr>
              <a:t>Iram</a:t>
            </a:r>
            <a:r>
              <a:rPr lang="en-US" sz="2400" dirty="0" smtClean="0">
                <a:latin typeface="Calibri" pitchFamily="34" charset="0"/>
                <a:ea typeface="Calibri" pitchFamily="34" charset="0"/>
                <a:cs typeface="Aharoni"/>
              </a:rPr>
              <a:t> </a:t>
            </a:r>
            <a:r>
              <a:rPr lang="en-US" sz="2400" dirty="0" err="1" smtClean="0">
                <a:latin typeface="Calibri" pitchFamily="34" charset="0"/>
                <a:ea typeface="Calibri" pitchFamily="34" charset="0"/>
                <a:cs typeface="Aharoni"/>
              </a:rPr>
              <a:t>Javed</a:t>
            </a:r>
            <a:r>
              <a:rPr lang="en-US" sz="2400" dirty="0" smtClean="0">
                <a:latin typeface="Calibri" pitchFamily="34" charset="0"/>
                <a:ea typeface="Calibri" pitchFamily="34" charset="0"/>
                <a:cs typeface="Aharoni"/>
              </a:rPr>
              <a:t>                    70064074</a:t>
            </a:r>
          </a:p>
          <a:p>
            <a:pPr eaLnBrk="0" fontAlgn="base" hangingPunct="0">
              <a:spcBef>
                <a:spcPct val="0"/>
              </a:spcBef>
              <a:spcAft>
                <a:spcPct val="0"/>
              </a:spcAft>
            </a:pPr>
            <a:r>
              <a:rPr lang="en-US" sz="2400" dirty="0" err="1" smtClean="0">
                <a:latin typeface="Calibri" pitchFamily="34" charset="0"/>
                <a:ea typeface="Calibri" pitchFamily="34" charset="0"/>
                <a:cs typeface="Aharoni"/>
              </a:rPr>
              <a:t>Aiza</a:t>
            </a:r>
            <a:r>
              <a:rPr lang="en-US" sz="2400" dirty="0" smtClean="0">
                <a:latin typeface="Calibri" pitchFamily="34" charset="0"/>
                <a:ea typeface="Calibri" pitchFamily="34" charset="0"/>
                <a:cs typeface="Aharoni"/>
              </a:rPr>
              <a:t> Iqbal                     70083607</a:t>
            </a:r>
          </a:p>
          <a:p>
            <a:pPr eaLnBrk="0" fontAlgn="base" hangingPunct="0">
              <a:spcBef>
                <a:spcPct val="0"/>
              </a:spcBef>
              <a:spcAft>
                <a:spcPct val="0"/>
              </a:spcAft>
            </a:pPr>
            <a:r>
              <a:rPr lang="en-US" sz="2400" dirty="0" smtClean="0">
                <a:latin typeface="Calibri" pitchFamily="34" charset="0"/>
                <a:ea typeface="Calibri" pitchFamily="34" charset="0"/>
                <a:cs typeface="Aharoni"/>
              </a:rPr>
              <a:t>Ayesha </a:t>
            </a:r>
            <a:r>
              <a:rPr lang="en-US" sz="2400" dirty="0" err="1" smtClean="0">
                <a:latin typeface="Calibri" pitchFamily="34" charset="0"/>
                <a:ea typeface="Calibri" pitchFamily="34" charset="0"/>
                <a:cs typeface="Aharoni"/>
              </a:rPr>
              <a:t>Laraib</a:t>
            </a:r>
            <a:r>
              <a:rPr lang="en-US" sz="2400" dirty="0" smtClean="0">
                <a:latin typeface="Calibri" pitchFamily="34" charset="0"/>
                <a:ea typeface="Calibri" pitchFamily="34" charset="0"/>
                <a:cs typeface="Aharoni"/>
              </a:rPr>
              <a:t>              70101967</a:t>
            </a:r>
          </a:p>
          <a:p>
            <a:pPr lvl="0" eaLnBrk="0" fontAlgn="base" hangingPunct="0">
              <a:spcBef>
                <a:spcPct val="0"/>
              </a:spcBef>
              <a:spcAft>
                <a:spcPct val="0"/>
              </a:spcAft>
            </a:pPr>
            <a:r>
              <a:rPr lang="en-US" sz="2400" dirty="0" err="1" smtClean="0">
                <a:latin typeface="Calibri" pitchFamily="34" charset="0"/>
                <a:ea typeface="Calibri" pitchFamily="34" charset="0"/>
                <a:cs typeface="Aharoni"/>
              </a:rPr>
              <a:t>Mariam</a:t>
            </a:r>
            <a:r>
              <a:rPr lang="en-US" sz="2400" dirty="0" smtClean="0">
                <a:latin typeface="Calibri" pitchFamily="34" charset="0"/>
                <a:ea typeface="Calibri" pitchFamily="34" charset="0"/>
                <a:cs typeface="Aharoni"/>
              </a:rPr>
              <a:t> </a:t>
            </a:r>
            <a:r>
              <a:rPr lang="en-US" sz="2400" dirty="0" err="1" smtClean="0">
                <a:latin typeface="Calibri" pitchFamily="34" charset="0"/>
                <a:ea typeface="Calibri" pitchFamily="34" charset="0"/>
                <a:cs typeface="Aharoni"/>
              </a:rPr>
              <a:t>Anees</a:t>
            </a:r>
            <a:r>
              <a:rPr lang="en-US" sz="2400" dirty="0" smtClean="0">
                <a:latin typeface="Calibri" pitchFamily="34" charset="0"/>
                <a:ea typeface="Calibri" pitchFamily="34" charset="0"/>
                <a:cs typeface="Aharoni"/>
              </a:rPr>
              <a:t>           70083586</a:t>
            </a:r>
          </a:p>
          <a:p>
            <a:pPr lvl="0" eaLnBrk="0" fontAlgn="base" hangingPunct="0">
              <a:spcBef>
                <a:spcPct val="0"/>
              </a:spcBef>
              <a:spcAft>
                <a:spcPct val="0"/>
              </a:spcAft>
            </a:pPr>
            <a:r>
              <a:rPr lang="en-US" sz="2400" dirty="0" smtClean="0">
                <a:latin typeface="Calibri" pitchFamily="34" charset="0"/>
                <a:ea typeface="Calibri" pitchFamily="34" charset="0"/>
                <a:cs typeface="Aharoni"/>
              </a:rPr>
              <a:t>Human </a:t>
            </a:r>
            <a:r>
              <a:rPr lang="en-US" sz="2400" dirty="0" err="1" smtClean="0">
                <a:latin typeface="Calibri" pitchFamily="34" charset="0"/>
                <a:ea typeface="Calibri" pitchFamily="34" charset="0"/>
                <a:cs typeface="Aharoni"/>
              </a:rPr>
              <a:t>Masood</a:t>
            </a:r>
            <a:r>
              <a:rPr lang="en-US" sz="2400" dirty="0" smtClean="0">
                <a:latin typeface="Calibri" pitchFamily="34" charset="0"/>
                <a:ea typeface="Calibri" pitchFamily="34" charset="0"/>
                <a:cs typeface="Aharoni"/>
              </a:rPr>
              <a:t>          70083609</a:t>
            </a:r>
          </a:p>
          <a:p>
            <a:pPr lvl="0" eaLnBrk="0" fontAlgn="base" hangingPunct="0">
              <a:spcBef>
                <a:spcPct val="0"/>
              </a:spcBef>
              <a:spcAft>
                <a:spcPct val="0"/>
              </a:spcAft>
            </a:pPr>
            <a:r>
              <a:rPr lang="en-US" sz="2400" dirty="0" err="1" smtClean="0">
                <a:latin typeface="Calibri" pitchFamily="34" charset="0"/>
                <a:ea typeface="Calibri" pitchFamily="34" charset="0"/>
                <a:cs typeface="Aharoni"/>
              </a:rPr>
              <a:t>Kainat</a:t>
            </a:r>
            <a:r>
              <a:rPr lang="en-US" sz="2400" dirty="0" smtClean="0">
                <a:latin typeface="Calibri" pitchFamily="34" charset="0"/>
                <a:ea typeface="Calibri" pitchFamily="34" charset="0"/>
                <a:cs typeface="Aharoni"/>
              </a:rPr>
              <a:t> </a:t>
            </a:r>
            <a:r>
              <a:rPr lang="en-US" sz="2400" dirty="0" err="1" smtClean="0">
                <a:latin typeface="Calibri" pitchFamily="34" charset="0"/>
                <a:ea typeface="Calibri" pitchFamily="34" charset="0"/>
                <a:cs typeface="Aharoni"/>
              </a:rPr>
              <a:t>Sarwar</a:t>
            </a:r>
            <a:r>
              <a:rPr lang="en-US" sz="2400" dirty="0" smtClean="0">
                <a:latin typeface="Calibri" pitchFamily="34" charset="0"/>
                <a:ea typeface="Calibri" pitchFamily="34" charset="0"/>
                <a:cs typeface="Aharoni"/>
              </a:rPr>
              <a:t>              70085630</a:t>
            </a:r>
          </a:p>
          <a:p>
            <a:pPr lvl="0" eaLnBrk="0" fontAlgn="base" hangingPunct="0">
              <a:spcBef>
                <a:spcPct val="0"/>
              </a:spcBef>
              <a:spcAft>
                <a:spcPct val="0"/>
              </a:spcAft>
            </a:pPr>
            <a:r>
              <a:rPr lang="en-US" sz="2400" dirty="0" err="1" smtClean="0">
                <a:latin typeface="Calibri" pitchFamily="34" charset="0"/>
                <a:ea typeface="Calibri" pitchFamily="34" charset="0"/>
                <a:cs typeface="Aharoni"/>
              </a:rPr>
              <a:t>Hajra</a:t>
            </a:r>
            <a:r>
              <a:rPr lang="en-US" sz="2400" dirty="0" smtClean="0">
                <a:latin typeface="Calibri" pitchFamily="34" charset="0"/>
                <a:ea typeface="Calibri" pitchFamily="34" charset="0"/>
                <a:cs typeface="Aharoni"/>
              </a:rPr>
              <a:t> </a:t>
            </a:r>
            <a:r>
              <a:rPr lang="en-US" sz="2400" dirty="0" err="1" smtClean="0">
                <a:latin typeface="Calibri" pitchFamily="34" charset="0"/>
                <a:ea typeface="Calibri" pitchFamily="34" charset="0"/>
                <a:cs typeface="Aharoni"/>
              </a:rPr>
              <a:t>Gondal</a:t>
            </a:r>
            <a:r>
              <a:rPr lang="en-US" sz="2400" dirty="0" smtClean="0">
                <a:latin typeface="Calibri" pitchFamily="34" charset="0"/>
                <a:ea typeface="Calibri" pitchFamily="34" charset="0"/>
                <a:cs typeface="Aharoni"/>
              </a:rPr>
              <a:t>               70083740</a:t>
            </a:r>
          </a:p>
          <a:p>
            <a:pPr lvl="0" eaLnBrk="0" fontAlgn="base" hangingPunct="0">
              <a:spcBef>
                <a:spcPct val="0"/>
              </a:spcBef>
              <a:spcAft>
                <a:spcPct val="0"/>
              </a:spcAft>
            </a:pPr>
            <a:r>
              <a:rPr lang="en-US" sz="2400" dirty="0" err="1" smtClean="0">
                <a:latin typeface="Calibri" pitchFamily="34" charset="0"/>
                <a:ea typeface="Calibri" pitchFamily="34" charset="0"/>
                <a:cs typeface="Aharoni"/>
              </a:rPr>
              <a:t>Momina</a:t>
            </a:r>
            <a:r>
              <a:rPr lang="en-US" sz="2400" dirty="0" smtClean="0">
                <a:latin typeface="Calibri" pitchFamily="34" charset="0"/>
                <a:ea typeface="Calibri" pitchFamily="34" charset="0"/>
                <a:cs typeface="Aharoni"/>
              </a:rPr>
              <a:t> </a:t>
            </a:r>
            <a:r>
              <a:rPr lang="en-US" sz="2400" dirty="0" err="1" smtClean="0">
                <a:latin typeface="Calibri" pitchFamily="34" charset="0"/>
                <a:ea typeface="Calibri" pitchFamily="34" charset="0"/>
                <a:cs typeface="Aharoni"/>
              </a:rPr>
              <a:t>Areej</a:t>
            </a:r>
            <a:r>
              <a:rPr lang="en-US" sz="2400" dirty="0" smtClean="0">
                <a:latin typeface="Calibri" pitchFamily="34" charset="0"/>
                <a:ea typeface="Calibri" pitchFamily="34" charset="0"/>
                <a:cs typeface="Aharoni"/>
              </a:rPr>
              <a:t>              70086786</a:t>
            </a:r>
          </a:p>
          <a:p>
            <a:pPr lvl="0" eaLnBrk="0" fontAlgn="base" hangingPunct="0">
              <a:spcBef>
                <a:spcPct val="0"/>
              </a:spcBef>
              <a:spcAft>
                <a:spcPct val="0"/>
              </a:spcAft>
            </a:pPr>
            <a:endParaRPr lang="en-US" sz="2400" dirty="0" smtClean="0">
              <a:latin typeface="Calibri" pitchFamily="34" charset="0"/>
              <a:ea typeface="Calibri" pitchFamily="34" charset="0"/>
              <a:cs typeface="Aharoni"/>
            </a:endParaRPr>
          </a:p>
        </p:txBody>
      </p:sp>
      <p:sp>
        <p:nvSpPr>
          <p:cNvPr id="1048586" name="Rectangle 2"/>
          <p:cNvSpPr/>
          <p:nvPr/>
        </p:nvSpPr>
        <p:spPr>
          <a:xfrm>
            <a:off x="4926843" y="504967"/>
            <a:ext cx="7265158" cy="1282890"/>
          </a:xfrm>
          <a:prstGeom prst="rect">
            <a:avLst/>
          </a:prstGeom>
          <a:solidFill>
            <a:srgbClr val="772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pPr>
            <a:r>
              <a:rPr lang="en-US" sz="5400" b="1" dirty="0">
                <a:latin typeface="Brush Script MT" pitchFamily="66" charset="0"/>
                <a:ea typeface="Calibri" pitchFamily="34" charset="0"/>
                <a:cs typeface="Aharoni"/>
              </a:rPr>
              <a:t>Group members</a:t>
            </a:r>
            <a:endParaRPr lang="en-US" sz="5400" dirty="0">
              <a:latin typeface="Brush Script MT" pitchFamily="66"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Content Placeholder 3"/>
          <p:cNvPicPr>
            <a:picLocks noChangeAspect="1"/>
          </p:cNvPicPr>
          <p:nvPr/>
        </p:nvPicPr>
        <p:blipFill>
          <a:blip r:embed="rId2" cstate="print"/>
          <a:stretch>
            <a:fillRect/>
          </a:stretch>
        </p:blipFill>
        <p:spPr>
          <a:xfrm>
            <a:off x="1840553" y="920608"/>
            <a:ext cx="7872174" cy="4616450"/>
          </a:xfrm>
          <a:prstGeom prst="rect">
            <a:avLst/>
          </a:prstGeom>
        </p:spPr>
      </p:pic>
      <p:sp>
        <p:nvSpPr>
          <p:cNvPr id="1048686" name="TextBox 2"/>
          <p:cNvSpPr txBox="1"/>
          <p:nvPr/>
        </p:nvSpPr>
        <p:spPr>
          <a:xfrm>
            <a:off x="1951631" y="5936776"/>
            <a:ext cx="4817344" cy="523220"/>
          </a:xfrm>
          <a:prstGeom prst="rect">
            <a:avLst/>
          </a:prstGeom>
          <a:noFill/>
        </p:spPr>
        <p:txBody>
          <a:bodyPr wrap="square" rtlCol="0">
            <a:spAutoFit/>
          </a:bodyPr>
          <a:lstStyle/>
          <a:p>
            <a:r>
              <a:rPr lang="en-US" sz="2800" b="1" dirty="0" smtClean="0">
                <a:latin typeface="Comic Sans MS" pitchFamily="66" charset="0"/>
              </a:rPr>
              <a:t>1000 mL /day is required </a:t>
            </a:r>
            <a:endParaRPr lang="en-US" sz="2800" b="1" dirty="0">
              <a:latin typeface="Comic Sans MS" pitchFamily="66"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Snip Single Corner Rectangle 1"/>
          <p:cNvSpPr/>
          <p:nvPr/>
        </p:nvSpPr>
        <p:spPr>
          <a:xfrm>
            <a:off x="1132764" y="1910688"/>
            <a:ext cx="9457899" cy="3835020"/>
          </a:xfrm>
          <a:prstGeom prst="snip1Rect">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chemeClr val="bg1"/>
                </a:solidFill>
                <a:latin typeface="Times New Roman" panose="02020603050405020304" pitchFamily="18" charset="0"/>
                <a:cs typeface="Times New Roman" panose="02020603050405020304" pitchFamily="18" charset="0"/>
              </a:rPr>
              <a:t>BEE:</a:t>
            </a:r>
          </a:p>
          <a:p>
            <a:r>
              <a:rPr lang="en-US" sz="2800" dirty="0" smtClean="0">
                <a:solidFill>
                  <a:schemeClr val="bg1"/>
                </a:solidFill>
                <a:latin typeface="Times New Roman" panose="02020603050405020304" pitchFamily="18" charset="0"/>
                <a:cs typeface="Times New Roman" panose="02020603050405020304" pitchFamily="18" charset="0"/>
              </a:rPr>
              <a:t>=66.5+(13.8xwt.)+(5xht)-(6.8xage)</a:t>
            </a:r>
          </a:p>
          <a:p>
            <a:r>
              <a:rPr lang="en-US" sz="2800" dirty="0" smtClean="0">
                <a:solidFill>
                  <a:schemeClr val="bg1"/>
                </a:solidFill>
                <a:latin typeface="Times New Roman" panose="02020603050405020304" pitchFamily="18" charset="0"/>
                <a:cs typeface="Times New Roman" panose="02020603050405020304" pitchFamily="18" charset="0"/>
              </a:rPr>
              <a:t>=66.5+(13.7x23)+(5x132)-(6.8x12)</a:t>
            </a:r>
          </a:p>
          <a:p>
            <a:r>
              <a:rPr lang="en-US" sz="2800" dirty="0" smtClean="0">
                <a:solidFill>
                  <a:schemeClr val="bg1"/>
                </a:solidFill>
                <a:latin typeface="Times New Roman" panose="02020603050405020304" pitchFamily="18" charset="0"/>
                <a:cs typeface="Times New Roman" panose="02020603050405020304" pitchFamily="18" charset="0"/>
              </a:rPr>
              <a:t>=1058 kcals/day</a:t>
            </a:r>
          </a:p>
          <a:p>
            <a:endParaRPr lang="en-US" sz="2800" dirty="0" smtClean="0">
              <a:solidFill>
                <a:schemeClr val="bg1"/>
              </a:solidFill>
              <a:latin typeface="Times New Roman" panose="02020603050405020304" pitchFamily="18" charset="0"/>
              <a:cs typeface="Times New Roman" panose="02020603050405020304" pitchFamily="18" charset="0"/>
            </a:endParaRPr>
          </a:p>
          <a:p>
            <a:r>
              <a:rPr lang="en-US" sz="2800" dirty="0" smtClean="0">
                <a:solidFill>
                  <a:schemeClr val="bg1"/>
                </a:solidFill>
                <a:latin typeface="Times New Roman" panose="02020603050405020304" pitchFamily="18" charset="0"/>
                <a:cs typeface="Times New Roman" panose="02020603050405020304" pitchFamily="18" charset="0"/>
              </a:rPr>
              <a:t>Multiplied by Injury Factor for Mild Infection = 1.0</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048688" name="TextBox 4"/>
          <p:cNvSpPr txBox="1"/>
          <p:nvPr/>
        </p:nvSpPr>
        <p:spPr>
          <a:xfrm>
            <a:off x="3466531" y="464024"/>
            <a:ext cx="4387740" cy="707886"/>
          </a:xfrm>
          <a:prstGeom prst="rect">
            <a:avLst/>
          </a:prstGeom>
          <a:noFill/>
        </p:spPr>
        <p:txBody>
          <a:bodyPr wrap="none" rtlCol="0">
            <a:spAutoFit/>
          </a:bodyPr>
          <a:lstStyle/>
          <a:p>
            <a:r>
              <a:rPr lang="en-US" sz="4000" dirty="0" smtClean="0">
                <a:solidFill>
                  <a:srgbClr val="77274F"/>
                </a:solidFill>
                <a:latin typeface="Times New Roman" pitchFamily="18" charset="0"/>
                <a:cs typeface="Times New Roman" pitchFamily="18" charset="0"/>
              </a:rPr>
              <a:t>Caloric Calculations</a:t>
            </a:r>
            <a:endParaRPr lang="en-US" sz="4000" dirty="0">
              <a:solidFill>
                <a:srgbClr val="77274F"/>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1" name="Table 5"/>
          <p:cNvGraphicFramePr>
            <a:graphicFrameLocks/>
          </p:cNvGraphicFramePr>
          <p:nvPr/>
        </p:nvGraphicFramePr>
        <p:xfrm>
          <a:off x="1160060" y="586854"/>
          <a:ext cx="9325969" cy="6010082"/>
        </p:xfrm>
        <a:graphic>
          <a:graphicData uri="http://schemas.openxmlformats.org/drawingml/2006/table">
            <a:tbl>
              <a:tblPr firstRow="1" bandRow="1">
                <a:tableStyleId>{93296810-A885-4BE3-A3E7-6D5BEEA58F35}</a:tableStyleId>
              </a:tblPr>
              <a:tblGrid>
                <a:gridCol w="1865194"/>
                <a:gridCol w="2111209"/>
                <a:gridCol w="1491151"/>
                <a:gridCol w="1852641"/>
                <a:gridCol w="2005774"/>
              </a:tblGrid>
              <a:tr h="332253">
                <a:tc>
                  <a:txBody>
                    <a:bodyPr/>
                    <a:lstStyle/>
                    <a:p>
                      <a:r>
                        <a:rPr lang="en-US" sz="1600" dirty="0"/>
                        <a:t>MEALS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FOOD ITEMS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QUANTITY</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EXCHANGES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smtClean="0"/>
                        <a:t>Calories </a:t>
                      </a:r>
                      <a:endParaRPr lang="en-US" sz="1600" b="1" dirty="0">
                        <a:latin typeface="Times New Roman" panose="02020603050405020304" pitchFamily="18" charset="0"/>
                        <a:cs typeface="Times New Roman" panose="02020603050405020304" pitchFamily="18" charset="0"/>
                      </a:endParaRPr>
                    </a:p>
                  </a:txBody>
                  <a:tcPr/>
                </a:tc>
              </a:tr>
              <a:tr h="573891">
                <a:tc>
                  <a:txBody>
                    <a:bodyPr/>
                    <a:lstStyle/>
                    <a:p>
                      <a:r>
                        <a:rPr lang="en-US" sz="1600" dirty="0"/>
                        <a:t>PRE- BREAKFAST</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Yogurt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cup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Milk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120</a:t>
                      </a:r>
                      <a:endParaRPr lang="en-US" sz="1600" dirty="0">
                        <a:latin typeface="Times New Roman" panose="02020603050405020304" pitchFamily="18" charset="0"/>
                        <a:cs typeface="Times New Roman" panose="02020603050405020304" pitchFamily="18" charset="0"/>
                      </a:endParaRPr>
                    </a:p>
                  </a:txBody>
                  <a:tcPr/>
                </a:tc>
              </a:tr>
              <a:tr h="833652">
                <a:tc>
                  <a:txBody>
                    <a:bodyPr/>
                    <a:lstStyle/>
                    <a:p>
                      <a:r>
                        <a:rPr lang="en-US" sz="1600" dirty="0"/>
                        <a:t>BREAKFAST</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dirty="0" smtClean="0">
                          <a:effectLst/>
                          <a:latin typeface="Times New Roman" pitchFamily="18" charset="0"/>
                          <a:ea typeface="Calibri"/>
                          <a:cs typeface="Times New Roman" pitchFamily="18" charset="0"/>
                        </a:rPr>
                        <a:t>Bread</a:t>
                      </a:r>
                      <a:r>
                        <a:rPr lang="en-US" sz="1600" baseline="0" dirty="0" smtClean="0">
                          <a:effectLst/>
                          <a:latin typeface="Times New Roman" pitchFamily="18" charset="0"/>
                          <a:ea typeface="Calibri"/>
                          <a:cs typeface="Times New Roman" pitchFamily="18" charset="0"/>
                        </a:rPr>
                        <a:t> </a:t>
                      </a:r>
                    </a:p>
                    <a:p>
                      <a:pPr marL="0" marR="0">
                        <a:lnSpc>
                          <a:spcPct val="115000"/>
                        </a:lnSpc>
                        <a:spcBef>
                          <a:spcPts val="0"/>
                        </a:spcBef>
                        <a:spcAft>
                          <a:spcPts val="0"/>
                        </a:spcAft>
                      </a:pPr>
                      <a:r>
                        <a:rPr lang="en-US" sz="1600" baseline="0" dirty="0" smtClean="0">
                          <a:effectLst/>
                          <a:latin typeface="Times New Roman" pitchFamily="18" charset="0"/>
                          <a:ea typeface="Calibri"/>
                          <a:cs typeface="Times New Roman" pitchFamily="18" charset="0"/>
                        </a:rPr>
                        <a:t>Apple Sauce </a:t>
                      </a:r>
                      <a:endParaRPr lang="en-US" sz="1600" dirty="0" smtClean="0">
                        <a:effectLst/>
                        <a:latin typeface="Times New Roman" pitchFamily="18" charset="0"/>
                        <a:ea typeface="Calibri"/>
                        <a:cs typeface="Times New Roman" pitchFamily="18" charset="0"/>
                      </a:endParaRPr>
                    </a:p>
                  </a:txBody>
                  <a:tcPr marL="68580" marR="68580" marT="0" marB="0"/>
                </a:tc>
                <a:tc>
                  <a:txBody>
                    <a:bodyPr/>
                    <a:lstStyle/>
                    <a:p>
                      <a:r>
                        <a:rPr lang="en-US" sz="1600" dirty="0" smtClean="0">
                          <a:latin typeface="Times New Roman" panose="02020603050405020304" pitchFamily="18" charset="0"/>
                          <a:cs typeface="Times New Roman" panose="02020603050405020304" pitchFamily="18" charset="0"/>
                        </a:rPr>
                        <a:t>1 Slice </a:t>
                      </a:r>
                    </a:p>
                    <a:p>
                      <a:r>
                        <a:rPr lang="en-US" sz="1600" dirty="0" smtClean="0">
                          <a:latin typeface="Times New Roman" panose="02020603050405020304" pitchFamily="18" charset="0"/>
                          <a:cs typeface="Times New Roman" panose="02020603050405020304" pitchFamily="18" charset="0"/>
                        </a:rPr>
                        <a:t>1 Tbsp</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CHO</a:t>
                      </a:r>
                    </a:p>
                    <a:p>
                      <a:r>
                        <a:rPr lang="en-US" sz="1600" dirty="0" smtClean="0">
                          <a:latin typeface="Times New Roman" panose="02020603050405020304" pitchFamily="18" charset="0"/>
                          <a:cs typeface="Times New Roman" panose="02020603050405020304" pitchFamily="18" charset="0"/>
                        </a:rPr>
                        <a:t>1 Fruit</a:t>
                      </a:r>
                    </a:p>
                  </a:txBody>
                  <a:tcPr/>
                </a:tc>
                <a:tc>
                  <a:txBody>
                    <a:bodyPr/>
                    <a:lstStyle/>
                    <a:p>
                      <a:r>
                        <a:rPr lang="en-US" sz="1600" dirty="0" smtClean="0">
                          <a:latin typeface="Times New Roman" panose="02020603050405020304" pitchFamily="18" charset="0"/>
                          <a:cs typeface="Times New Roman" panose="02020603050405020304" pitchFamily="18" charset="0"/>
                        </a:rPr>
                        <a:t>80</a:t>
                      </a:r>
                    </a:p>
                    <a:p>
                      <a:r>
                        <a:rPr lang="en-US" sz="1600" dirty="0" smtClean="0">
                          <a:latin typeface="Times New Roman" panose="02020603050405020304" pitchFamily="18" charset="0"/>
                          <a:cs typeface="Times New Roman" panose="02020603050405020304" pitchFamily="18" charset="0"/>
                        </a:rPr>
                        <a:t>60</a:t>
                      </a:r>
                      <a:endParaRPr lang="en-US" sz="1600" dirty="0">
                        <a:latin typeface="Times New Roman" panose="02020603050405020304" pitchFamily="18" charset="0"/>
                        <a:cs typeface="Times New Roman" panose="02020603050405020304" pitchFamily="18" charset="0"/>
                      </a:endParaRPr>
                    </a:p>
                  </a:txBody>
                  <a:tcPr/>
                </a:tc>
              </a:tr>
              <a:tr h="573891">
                <a:tc>
                  <a:txBody>
                    <a:bodyPr/>
                    <a:lstStyle/>
                    <a:p>
                      <a:r>
                        <a:rPr lang="en-US" sz="1600" dirty="0"/>
                        <a:t>MID MORNING SNACK</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dirty="0" smtClean="0">
                          <a:effectLst/>
                          <a:latin typeface="Times New Roman" pitchFamily="18" charset="0"/>
                          <a:ea typeface="Calibri"/>
                          <a:cs typeface="Times New Roman" pitchFamily="18" charset="0"/>
                        </a:rPr>
                        <a:t>Banana</a:t>
                      </a:r>
                      <a:endParaRPr lang="en-US" sz="1600" dirty="0">
                        <a:effectLst/>
                        <a:latin typeface="Times New Roman" pitchFamily="18" charset="0"/>
                        <a:ea typeface="Calibri"/>
                        <a:cs typeface="Times New Roman" pitchFamily="18" charset="0"/>
                      </a:endParaRPr>
                    </a:p>
                  </a:txBody>
                  <a:tcPr marL="68580" marR="68580" marT="0" marB="0"/>
                </a:tc>
                <a:tc>
                  <a:txBody>
                    <a:bodyPr/>
                    <a:lstStyle/>
                    <a:p>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Fruit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60</a:t>
                      </a:r>
                    </a:p>
                  </a:txBody>
                  <a:tcPr/>
                </a:tc>
              </a:tr>
              <a:tr h="1111536">
                <a:tc>
                  <a:txBody>
                    <a:bodyPr/>
                    <a:lstStyle/>
                    <a:p>
                      <a:r>
                        <a:rPr lang="en-US" sz="1600" dirty="0"/>
                        <a:t>LUNCH</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dirty="0" smtClean="0">
                          <a:effectLst/>
                          <a:latin typeface="Times New Roman" pitchFamily="18" charset="0"/>
                          <a:ea typeface="Calibri"/>
                          <a:cs typeface="Times New Roman" pitchFamily="18" charset="0"/>
                        </a:rPr>
                        <a:t>Boiled Rice </a:t>
                      </a:r>
                    </a:p>
                    <a:p>
                      <a:pPr marL="0" marR="0">
                        <a:lnSpc>
                          <a:spcPct val="115000"/>
                        </a:lnSpc>
                        <a:spcBef>
                          <a:spcPts val="0"/>
                        </a:spcBef>
                        <a:spcAft>
                          <a:spcPts val="0"/>
                        </a:spcAft>
                      </a:pPr>
                      <a:r>
                        <a:rPr lang="en-US" sz="1600" dirty="0" smtClean="0">
                          <a:effectLst/>
                          <a:latin typeface="Times New Roman" pitchFamily="18" charset="0"/>
                          <a:ea typeface="Calibri"/>
                          <a:cs typeface="Times New Roman" pitchFamily="18" charset="0"/>
                        </a:rPr>
                        <a:t>Vegetable Curry</a:t>
                      </a:r>
                      <a:endParaRPr lang="en-US" sz="1600" dirty="0">
                        <a:effectLst/>
                        <a:latin typeface="Times New Roman" pitchFamily="18" charset="0"/>
                        <a:ea typeface="Calibri"/>
                        <a:cs typeface="Times New Roman" pitchFamily="18" charset="0"/>
                      </a:endParaRPr>
                    </a:p>
                  </a:txBody>
                  <a:tcPr marL="68580" marR="68580" marT="0" marB="0"/>
                </a:tc>
                <a:tc>
                  <a:txBody>
                    <a:bodyPr/>
                    <a:lstStyle/>
                    <a:p>
                      <a:r>
                        <a:rPr lang="en-US" sz="1600" dirty="0" smtClean="0">
                          <a:latin typeface="Times New Roman" panose="02020603050405020304" pitchFamily="18" charset="0"/>
                          <a:cs typeface="Times New Roman" panose="02020603050405020304" pitchFamily="18" charset="0"/>
                        </a:rPr>
                        <a:t>½ cup</a:t>
                      </a:r>
                    </a:p>
                    <a:p>
                      <a:pPr marL="0" marR="0" indent="0" algn="l" defTabSz="914423" rtl="0" eaLnBrk="1" fontAlgn="auto" latinLnBrk="0" hangingPunct="1">
                        <a:lnSpc>
                          <a:spcPct val="100000"/>
                        </a:lnSpc>
                        <a:spcBef>
                          <a:spcPts val="0"/>
                        </a:spcBef>
                        <a:spcAft>
                          <a:spcPts val="0"/>
                        </a:spcAft>
                        <a:buClrTx/>
                        <a:buSzTx/>
                        <a:buFontTx/>
                        <a:buNone/>
                      </a:pPr>
                      <a:r>
                        <a:rPr lang="en-US" sz="1600" dirty="0" smtClean="0">
                          <a:latin typeface="Times New Roman" panose="02020603050405020304" pitchFamily="18" charset="0"/>
                          <a:cs typeface="Times New Roman" panose="02020603050405020304" pitchFamily="18" charset="0"/>
                        </a:rPr>
                        <a:t>½ cup</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CHO</a:t>
                      </a:r>
                    </a:p>
                    <a:p>
                      <a:r>
                        <a:rPr lang="en-US" sz="1600" dirty="0" smtClean="0">
                          <a:latin typeface="Times New Roman" panose="02020603050405020304" pitchFamily="18" charset="0"/>
                          <a:cs typeface="Times New Roman" panose="02020603050405020304" pitchFamily="18" charset="0"/>
                        </a:rPr>
                        <a:t>1 Veg</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160</a:t>
                      </a:r>
                    </a:p>
                    <a:p>
                      <a:r>
                        <a:rPr lang="en-US" sz="1600" dirty="0" smtClean="0"/>
                        <a:t>25</a:t>
                      </a:r>
                    </a:p>
                  </a:txBody>
                  <a:tcPr/>
                </a:tc>
              </a:tr>
              <a:tr h="699759">
                <a:tc>
                  <a:txBody>
                    <a:bodyPr/>
                    <a:lstStyle/>
                    <a:p>
                      <a:r>
                        <a:rPr lang="en-US" sz="1600" dirty="0"/>
                        <a:t>EVENING SNACK</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Sliced Apple </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sz="1600" dirty="0" smtClean="0">
                          <a:latin typeface="Times New Roman" panose="02020603050405020304" pitchFamily="18" charset="0"/>
                          <a:cs typeface="Times New Roman" panose="02020603050405020304" pitchFamily="18" charset="0"/>
                        </a:rPr>
                        <a:t>2</a:t>
                      </a:r>
                    </a:p>
                  </a:txBody>
                  <a:tcPr/>
                </a:tc>
                <a:tc>
                  <a:txBody>
                    <a:bodyPr/>
                    <a:lstStyle/>
                    <a:p>
                      <a:r>
                        <a:rPr lang="en-US" sz="1600" dirty="0" smtClean="0">
                          <a:latin typeface="Times New Roman" panose="02020603050405020304" pitchFamily="18" charset="0"/>
                          <a:cs typeface="Times New Roman" panose="02020603050405020304" pitchFamily="18" charset="0"/>
                        </a:rPr>
                        <a:t>2 Fruits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120</a:t>
                      </a:r>
                      <a:endParaRPr lang="en-US" sz="1600" dirty="0">
                        <a:latin typeface="Times New Roman" panose="02020603050405020304" pitchFamily="18" charset="0"/>
                        <a:cs typeface="Times New Roman" panose="02020603050405020304" pitchFamily="18" charset="0"/>
                      </a:endParaRPr>
                    </a:p>
                  </a:txBody>
                  <a:tcPr/>
                </a:tc>
              </a:tr>
              <a:tr h="906144">
                <a:tc>
                  <a:txBody>
                    <a:bodyPr/>
                    <a:lstStyle/>
                    <a:p>
                      <a:r>
                        <a:rPr lang="en-US" sz="1600" dirty="0"/>
                        <a:t>DINNER</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sz="1600" kern="1200" dirty="0" err="1" smtClean="0">
                          <a:effectLst/>
                        </a:rPr>
                        <a:t>Khichdi</a:t>
                      </a:r>
                      <a:r>
                        <a:rPr lang="en-US" sz="1600" kern="1200" baseline="0" dirty="0" smtClean="0">
                          <a:effectLst/>
                        </a:rPr>
                        <a:t> </a:t>
                      </a:r>
                      <a:endParaRPr lang="en-US" sz="1600" dirty="0" smtClean="0">
                        <a:latin typeface="Times New Roman" panose="02020603050405020304" pitchFamily="18" charset="0"/>
                        <a:cs typeface="Times New Roman" panose="02020603050405020304" pitchFamily="18" charset="0"/>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sz="1600" dirty="0" smtClean="0">
                          <a:latin typeface="Times New Roman" panose="02020603050405020304" pitchFamily="18" charset="0"/>
                          <a:cs typeface="Times New Roman" panose="02020603050405020304" pitchFamily="18" charset="0"/>
                        </a:rPr>
                        <a:t>½ cup</a:t>
                      </a:r>
                    </a:p>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CHO</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80</a:t>
                      </a:r>
                    </a:p>
                  </a:txBody>
                  <a:tcPr/>
                </a:tc>
              </a:tr>
              <a:tr h="573891">
                <a:tc>
                  <a:txBody>
                    <a:bodyPr/>
                    <a:lstStyle/>
                    <a:p>
                      <a:r>
                        <a:rPr lang="en-US" sz="1600" dirty="0"/>
                        <a:t>BED TIME SNACK</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err="1" smtClean="0">
                          <a:latin typeface="Times New Roman" panose="02020603050405020304" pitchFamily="18" charset="0"/>
                          <a:cs typeface="Times New Roman" panose="02020603050405020304" pitchFamily="18" charset="0"/>
                        </a:rPr>
                        <a:t>Yougurt</a:t>
                      </a:r>
                      <a:r>
                        <a:rPr lang="en-US" sz="1600" baseline="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sz="1600" dirty="0" smtClean="0">
                          <a:latin typeface="Times New Roman" panose="02020603050405020304" pitchFamily="18" charset="0"/>
                          <a:cs typeface="Times New Roman" panose="02020603050405020304" pitchFamily="18" charset="0"/>
                        </a:rPr>
                        <a:t>½ cup</a:t>
                      </a:r>
                    </a:p>
                  </a:txBody>
                  <a:tcPr/>
                </a:tc>
                <a:tc>
                  <a:txBody>
                    <a:bodyPr/>
                    <a:lstStyle/>
                    <a:p>
                      <a:r>
                        <a:rPr lang="en-US" sz="1600" dirty="0" smtClean="0">
                          <a:latin typeface="Times New Roman" panose="02020603050405020304" pitchFamily="18" charset="0"/>
                          <a:cs typeface="Times New Roman" panose="02020603050405020304" pitchFamily="18" charset="0"/>
                        </a:rPr>
                        <a:t>1 Milk</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120</a:t>
                      </a:r>
                      <a:endParaRPr lang="en-US" sz="1600" dirty="0">
                        <a:latin typeface="Times New Roman" panose="02020603050405020304" pitchFamily="18" charset="0"/>
                        <a:cs typeface="Times New Roman" panose="02020603050405020304" pitchFamily="18" charset="0"/>
                      </a:endParaRPr>
                    </a:p>
                  </a:txBody>
                  <a:tcPr/>
                </a:tc>
              </a:tr>
              <a:tr h="386351">
                <a:tc>
                  <a:txBody>
                    <a:bodyPr/>
                    <a:lstStyle/>
                    <a:p>
                      <a:r>
                        <a:rPr lang="en-US" sz="1600" dirty="0" smtClean="0"/>
                        <a:t>TOTAL </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smtClean="0"/>
                        <a:t> 1025 kcals </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1048689" name="TextBox 6"/>
          <p:cNvSpPr txBox="1"/>
          <p:nvPr/>
        </p:nvSpPr>
        <p:spPr>
          <a:xfrm>
            <a:off x="4585648" y="150125"/>
            <a:ext cx="2156346"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latin typeface="Times New Roman" pitchFamily="18" charset="0"/>
                <a:cs typeface="Times New Roman" pitchFamily="18" charset="0"/>
              </a:rPr>
              <a:t>BRAT DIET CHART </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Flowchart: Internal Storage 2"/>
          <p:cNvSpPr/>
          <p:nvPr/>
        </p:nvSpPr>
        <p:spPr>
          <a:xfrm>
            <a:off x="2019869" y="1405720"/>
            <a:ext cx="8311486" cy="4258101"/>
          </a:xfrm>
          <a:prstGeom prst="flowChartInternal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just"/>
            <a:r>
              <a:rPr lang="en-US" dirty="0" smtClean="0">
                <a:solidFill>
                  <a:schemeClr val="bg1"/>
                </a:solidFill>
              </a:rPr>
              <a:t>Our First diet plan consist of </a:t>
            </a:r>
          </a:p>
          <a:p>
            <a:pPr algn="just"/>
            <a:r>
              <a:rPr lang="en-US" dirty="0" smtClean="0">
                <a:solidFill>
                  <a:schemeClr val="bg1"/>
                </a:solidFill>
              </a:rPr>
              <a:t>BRAT diet is to treat current condition i.e. Severe diarrhea. It will be useful till a short duration. Because it is consist of </a:t>
            </a:r>
            <a:r>
              <a:rPr lang="en-US" b="1" dirty="0" smtClean="0">
                <a:solidFill>
                  <a:schemeClr val="bg1"/>
                </a:solidFill>
              </a:rPr>
              <a:t>LOW fiber </a:t>
            </a:r>
            <a:r>
              <a:rPr lang="en-US" dirty="0" smtClean="0">
                <a:solidFill>
                  <a:schemeClr val="bg1"/>
                </a:solidFill>
              </a:rPr>
              <a:t>food ,which may stop diarrhea by firming up stool &amp; decreasing the bowel movement . </a:t>
            </a:r>
          </a:p>
          <a:p>
            <a:pPr algn="just"/>
            <a:r>
              <a:rPr lang="en-US" dirty="0" smtClean="0">
                <a:solidFill>
                  <a:schemeClr val="bg1"/>
                </a:solidFill>
              </a:rPr>
              <a:t>After the cure of diarrhea we can switch our diet plan from BRAT to more healthier one (according to our nutritional requirement)</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2" name="Table 4"/>
          <p:cNvGraphicFramePr>
            <a:graphicFrameLocks/>
          </p:cNvGraphicFramePr>
          <p:nvPr/>
        </p:nvGraphicFramePr>
        <p:xfrm>
          <a:off x="504967" y="696036"/>
          <a:ext cx="11191163" cy="6027806"/>
        </p:xfrm>
        <a:graphic>
          <a:graphicData uri="http://schemas.openxmlformats.org/drawingml/2006/table">
            <a:tbl>
              <a:tblPr firstRow="1" bandRow="1">
                <a:tableStyleId>{93296810-A885-4BE3-A3E7-6D5BEEA58F35}</a:tableStyleId>
              </a:tblPr>
              <a:tblGrid>
                <a:gridCol w="1865194"/>
                <a:gridCol w="2111209"/>
                <a:gridCol w="1491151"/>
                <a:gridCol w="1852641"/>
                <a:gridCol w="2005774"/>
                <a:gridCol w="1865194"/>
              </a:tblGrid>
              <a:tr h="332253">
                <a:tc>
                  <a:txBody>
                    <a:bodyPr/>
                    <a:lstStyle/>
                    <a:p>
                      <a:r>
                        <a:rPr lang="en-US" sz="1600" dirty="0"/>
                        <a:t>MEALS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FOOD ITEMS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QUANTITY</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a:t>EXCHANGES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smtClean="0"/>
                        <a:t>Calories </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dirty="0" smtClean="0"/>
                        <a:t>Zn amount (mg)</a:t>
                      </a:r>
                      <a:endParaRPr lang="en-US" sz="1600" b="1" dirty="0">
                        <a:latin typeface="Times New Roman" panose="02020603050405020304" pitchFamily="18" charset="0"/>
                        <a:cs typeface="Times New Roman" panose="02020603050405020304" pitchFamily="18" charset="0"/>
                      </a:endParaRPr>
                    </a:p>
                  </a:txBody>
                  <a:tcPr/>
                </a:tc>
              </a:tr>
              <a:tr h="573891">
                <a:tc>
                  <a:txBody>
                    <a:bodyPr/>
                    <a:lstStyle/>
                    <a:p>
                      <a:r>
                        <a:rPr lang="en-US" sz="1600" dirty="0"/>
                        <a:t>PRE- BREAKFAST</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Almonds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1 Fat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42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0.16</a:t>
                      </a:r>
                      <a:endParaRPr lang="en-US" sz="1600" dirty="0">
                        <a:latin typeface="Times New Roman" panose="02020603050405020304" pitchFamily="18" charset="0"/>
                        <a:cs typeface="Times New Roman" panose="02020603050405020304" pitchFamily="18" charset="0"/>
                      </a:endParaRPr>
                    </a:p>
                  </a:txBody>
                  <a:tcPr/>
                </a:tc>
              </a:tr>
              <a:tr h="833652">
                <a:tc>
                  <a:txBody>
                    <a:bodyPr/>
                    <a:lstStyle/>
                    <a:p>
                      <a:r>
                        <a:rPr lang="en-US" sz="1600" dirty="0"/>
                        <a:t>BREAKFAST</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dirty="0" smtClean="0">
                          <a:effectLst/>
                        </a:rPr>
                        <a:t>Scramble egg </a:t>
                      </a:r>
                    </a:p>
                    <a:p>
                      <a:pPr marL="0" marR="0" indent="0" algn="l" defTabSz="914423" rtl="0" eaLnBrk="1" fontAlgn="auto" latinLnBrk="0" hangingPunct="1">
                        <a:lnSpc>
                          <a:spcPct val="115000"/>
                        </a:lnSpc>
                        <a:spcBef>
                          <a:spcPts val="0"/>
                        </a:spcBef>
                        <a:spcAft>
                          <a:spcPts val="0"/>
                        </a:spcAft>
                        <a:buClrTx/>
                        <a:buSzTx/>
                        <a:buFontTx/>
                        <a:buNone/>
                      </a:pPr>
                      <a:r>
                        <a:rPr lang="en-US" sz="1600" dirty="0" smtClean="0">
                          <a:effectLst/>
                        </a:rPr>
                        <a:t>Reduced milk </a:t>
                      </a:r>
                    </a:p>
                    <a:p>
                      <a:pPr marL="0" marR="0" indent="0" algn="l" defTabSz="914423" rtl="0" eaLnBrk="1" fontAlgn="auto" latinLnBrk="0" hangingPunct="1">
                        <a:lnSpc>
                          <a:spcPct val="115000"/>
                        </a:lnSpc>
                        <a:spcBef>
                          <a:spcPts val="0"/>
                        </a:spcBef>
                        <a:spcAft>
                          <a:spcPts val="0"/>
                        </a:spcAft>
                        <a:buClrTx/>
                        <a:buSzTx/>
                        <a:buFontTx/>
                        <a:buNone/>
                      </a:pPr>
                      <a:r>
                        <a:rPr lang="en-US" sz="1600" dirty="0" smtClean="0">
                          <a:effectLst/>
                        </a:rPr>
                        <a:t>Bread</a:t>
                      </a:r>
                      <a:endParaRPr lang="en-US" sz="1600" dirty="0" smtClean="0">
                        <a:effectLst/>
                        <a:latin typeface="Times New Roman" pitchFamily="18" charset="0"/>
                        <a:ea typeface="Calibri"/>
                        <a:cs typeface="Times New Roman" pitchFamily="18" charset="0"/>
                      </a:endParaRPr>
                    </a:p>
                  </a:txBody>
                  <a:tcPr marL="68580" marR="68580" marT="0" marB="0"/>
                </a:tc>
                <a:tc>
                  <a:txBody>
                    <a:bodyPr/>
                    <a:lstStyle/>
                    <a:p>
                      <a:r>
                        <a:rPr lang="en-US" sz="1600" dirty="0" smtClean="0"/>
                        <a:t>1</a:t>
                      </a:r>
                    </a:p>
                    <a:p>
                      <a:r>
                        <a:rPr lang="en-US" sz="1600" dirty="0" smtClean="0">
                          <a:effectLst/>
                        </a:rPr>
                        <a:t>½ cup</a:t>
                      </a:r>
                    </a:p>
                    <a:p>
                      <a:r>
                        <a:rPr lang="en-US" sz="1600" dirty="0" smtClean="0">
                          <a:effectLst/>
                        </a:rPr>
                        <a:t>1 slice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Pro</a:t>
                      </a:r>
                    </a:p>
                    <a:p>
                      <a:r>
                        <a:rPr lang="en-US" sz="1600" dirty="0" smtClean="0">
                          <a:latin typeface="Times New Roman" panose="02020603050405020304" pitchFamily="18" charset="0"/>
                          <a:cs typeface="Times New Roman" panose="02020603050405020304" pitchFamily="18" charset="0"/>
                        </a:rPr>
                        <a:t>½</a:t>
                      </a:r>
                      <a:r>
                        <a:rPr lang="en-US" sz="1600" baseline="0" dirty="0" smtClean="0">
                          <a:latin typeface="Times New Roman" panose="02020603050405020304" pitchFamily="18" charset="0"/>
                          <a:cs typeface="Times New Roman" panose="02020603050405020304" pitchFamily="18" charset="0"/>
                        </a:rPr>
                        <a:t> Milk</a:t>
                      </a:r>
                    </a:p>
                    <a:p>
                      <a:r>
                        <a:rPr lang="en-US" sz="1600" baseline="0" dirty="0" smtClean="0">
                          <a:latin typeface="Times New Roman" panose="02020603050405020304" pitchFamily="18" charset="0"/>
                          <a:cs typeface="Times New Roman" panose="02020603050405020304" pitchFamily="18" charset="0"/>
                        </a:rPr>
                        <a:t>1 CHO</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90 kcal </a:t>
                      </a:r>
                    </a:p>
                    <a:p>
                      <a:r>
                        <a:rPr lang="en-US" sz="1600" kern="1200" dirty="0" smtClean="0">
                          <a:effectLst/>
                        </a:rPr>
                        <a:t>60</a:t>
                      </a:r>
                    </a:p>
                    <a:p>
                      <a:r>
                        <a:rPr lang="en-US" sz="1600" kern="1200" dirty="0" smtClean="0">
                          <a:effectLst/>
                        </a:rPr>
                        <a:t>65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0.64 </a:t>
                      </a:r>
                    </a:p>
                    <a:p>
                      <a:r>
                        <a:rPr lang="en-US" sz="1600" dirty="0" smtClean="0"/>
                        <a:t>0.15</a:t>
                      </a:r>
                    </a:p>
                    <a:p>
                      <a:r>
                        <a:rPr lang="en-US" sz="1600" dirty="0" smtClean="0"/>
                        <a:t>0.22</a:t>
                      </a:r>
                      <a:endParaRPr lang="en-US" sz="1600" dirty="0">
                        <a:latin typeface="Times New Roman" panose="02020603050405020304" pitchFamily="18" charset="0"/>
                        <a:cs typeface="Times New Roman" panose="02020603050405020304" pitchFamily="18" charset="0"/>
                      </a:endParaRPr>
                    </a:p>
                  </a:txBody>
                  <a:tcPr/>
                </a:tc>
              </a:tr>
              <a:tr h="573891">
                <a:tc>
                  <a:txBody>
                    <a:bodyPr/>
                    <a:lstStyle/>
                    <a:p>
                      <a:r>
                        <a:rPr lang="en-US" sz="1600" dirty="0"/>
                        <a:t>MID MORNING SNACK</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kern="1200" dirty="0" smtClean="0">
                          <a:effectLst/>
                        </a:rPr>
                        <a:t>Yogurt </a:t>
                      </a:r>
                    </a:p>
                    <a:p>
                      <a:pPr marL="0" marR="0">
                        <a:lnSpc>
                          <a:spcPct val="115000"/>
                        </a:lnSpc>
                        <a:spcBef>
                          <a:spcPts val="0"/>
                        </a:spcBef>
                        <a:spcAft>
                          <a:spcPts val="0"/>
                        </a:spcAft>
                      </a:pPr>
                      <a:r>
                        <a:rPr lang="en-US" sz="1600" kern="1200" dirty="0" smtClean="0">
                          <a:effectLst/>
                        </a:rPr>
                        <a:t>Banana </a:t>
                      </a:r>
                      <a:endParaRPr lang="en-US" sz="1600" dirty="0">
                        <a:effectLst/>
                        <a:latin typeface="Times New Roman" pitchFamily="18" charset="0"/>
                        <a:ea typeface="Calibri"/>
                        <a:cs typeface="Times New Roman" pitchFamily="18" charset="0"/>
                      </a:endParaRPr>
                    </a:p>
                  </a:txBody>
                  <a:tcPr marL="68580" marR="68580" marT="0" marB="0"/>
                </a:tc>
                <a:tc>
                  <a:txBody>
                    <a:bodyPr/>
                    <a:lstStyle/>
                    <a:p>
                      <a:r>
                        <a:rPr lang="en-US" sz="1600" kern="1200" dirty="0" smtClean="0">
                          <a:effectLst/>
                        </a:rPr>
                        <a:t>½ cup</a:t>
                      </a:r>
                    </a:p>
                    <a:p>
                      <a:r>
                        <a:rPr lang="en-US" sz="1600" kern="1200" dirty="0" smtClean="0">
                          <a:effectLst/>
                        </a:rPr>
                        <a:t>½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½ Milk</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60</a:t>
                      </a:r>
                    </a:p>
                    <a:p>
                      <a:r>
                        <a:rPr lang="en-US" sz="1600" dirty="0" smtClean="0"/>
                        <a:t>57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1.09</a:t>
                      </a:r>
                    </a:p>
                    <a:p>
                      <a:r>
                        <a:rPr lang="en-US" sz="1600" kern="1200" dirty="0" smtClean="0">
                          <a:effectLst/>
                        </a:rPr>
                        <a:t>0.9</a:t>
                      </a:r>
                      <a:endParaRPr lang="en-US" sz="1600" dirty="0">
                        <a:latin typeface="Times New Roman" panose="02020603050405020304" pitchFamily="18" charset="0"/>
                        <a:cs typeface="Times New Roman" panose="02020603050405020304" pitchFamily="18" charset="0"/>
                      </a:endParaRPr>
                    </a:p>
                  </a:txBody>
                  <a:tcPr/>
                </a:tc>
              </a:tr>
              <a:tr h="1111536">
                <a:tc>
                  <a:txBody>
                    <a:bodyPr/>
                    <a:lstStyle/>
                    <a:p>
                      <a:r>
                        <a:rPr lang="en-US" sz="1600" dirty="0"/>
                        <a:t>LUNCH</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pPr>
                      <a:r>
                        <a:rPr lang="en-US" sz="1600" kern="1200" dirty="0" smtClean="0">
                          <a:effectLst/>
                        </a:rPr>
                        <a:t>6 inch chapatti</a:t>
                      </a:r>
                    </a:p>
                    <a:p>
                      <a:pPr marL="0" marR="0">
                        <a:lnSpc>
                          <a:spcPct val="115000"/>
                        </a:lnSpc>
                        <a:spcBef>
                          <a:spcPts val="0"/>
                        </a:spcBef>
                        <a:spcAft>
                          <a:spcPts val="0"/>
                        </a:spcAft>
                      </a:pPr>
                      <a:r>
                        <a:rPr lang="en-US" sz="1600" kern="1200" dirty="0" smtClean="0">
                          <a:effectLst/>
                        </a:rPr>
                        <a:t>Legumes </a:t>
                      </a:r>
                    </a:p>
                    <a:p>
                      <a:pPr marL="0" marR="0">
                        <a:lnSpc>
                          <a:spcPct val="115000"/>
                        </a:lnSpc>
                        <a:spcBef>
                          <a:spcPts val="0"/>
                        </a:spcBef>
                        <a:spcAft>
                          <a:spcPts val="0"/>
                        </a:spcAft>
                      </a:pPr>
                      <a:r>
                        <a:rPr lang="en-US" sz="1600" kern="1200" dirty="0" smtClean="0">
                          <a:effectLst/>
                        </a:rPr>
                        <a:t>Chopped vegetable salad </a:t>
                      </a:r>
                      <a:endParaRPr lang="en-US" sz="1600" dirty="0">
                        <a:effectLst/>
                        <a:latin typeface="Times New Roman" pitchFamily="18" charset="0"/>
                        <a:ea typeface="Calibri"/>
                        <a:cs typeface="Times New Roman" pitchFamily="18" charset="0"/>
                      </a:endParaRPr>
                    </a:p>
                  </a:txBody>
                  <a:tcPr marL="68580" marR="68580" marT="0" marB="0"/>
                </a:tc>
                <a:tc>
                  <a:txBody>
                    <a:bodyPr/>
                    <a:lstStyle/>
                    <a:p>
                      <a:r>
                        <a:rPr lang="en-US" sz="1600" dirty="0" smtClean="0"/>
                        <a:t>1</a:t>
                      </a:r>
                    </a:p>
                    <a:p>
                      <a:r>
                        <a:rPr lang="en-US" sz="1600" kern="1200" dirty="0" smtClean="0">
                          <a:effectLst/>
                        </a:rPr>
                        <a:t>½ cup </a:t>
                      </a:r>
                    </a:p>
                    <a:p>
                      <a:r>
                        <a:rPr lang="en-US" sz="1600" kern="1200" dirty="0" smtClean="0">
                          <a:effectLst/>
                        </a:rPr>
                        <a:t>½ cup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1 CHO</a:t>
                      </a:r>
                    </a:p>
                    <a:p>
                      <a:r>
                        <a:rPr lang="en-US" sz="1600" dirty="0" smtClean="0">
                          <a:latin typeface="Times New Roman" panose="02020603050405020304" pitchFamily="18" charset="0"/>
                          <a:cs typeface="Times New Roman" panose="02020603050405020304" pitchFamily="18" charset="0"/>
                        </a:rPr>
                        <a:t>1 Pro</a:t>
                      </a:r>
                    </a:p>
                    <a:p>
                      <a:r>
                        <a:rPr lang="en-US" sz="1600" dirty="0" smtClean="0">
                          <a:latin typeface="Times New Roman" panose="02020603050405020304" pitchFamily="18" charset="0"/>
                          <a:cs typeface="Times New Roman" panose="02020603050405020304" pitchFamily="18" charset="0"/>
                        </a:rPr>
                        <a:t>1 Veg</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80</a:t>
                      </a:r>
                    </a:p>
                    <a:p>
                      <a:r>
                        <a:rPr lang="en-US" sz="1600" dirty="0" smtClean="0"/>
                        <a:t>80</a:t>
                      </a:r>
                    </a:p>
                    <a:p>
                      <a:r>
                        <a:rPr lang="en-US" sz="1600" dirty="0" smtClean="0"/>
                        <a:t>28</a:t>
                      </a:r>
                      <a:endParaRPr lang="en-US" sz="1600" dirty="0" smtClean="0">
                        <a:latin typeface="Times New Roman" panose="02020603050405020304" pitchFamily="18" charset="0"/>
                        <a:cs typeface="Times New Roman" panose="02020603050405020304" pitchFamily="18" charset="0"/>
                      </a:endParaRPr>
                    </a:p>
                  </a:txBody>
                  <a:tcPr/>
                </a:tc>
                <a:tc>
                  <a:txBody>
                    <a:bodyPr/>
                    <a:lstStyle/>
                    <a:p>
                      <a:r>
                        <a:rPr lang="en-US" sz="1600" dirty="0" smtClean="0"/>
                        <a:t>0.16</a:t>
                      </a:r>
                    </a:p>
                    <a:p>
                      <a:r>
                        <a:rPr lang="en-US" sz="1600" dirty="0" smtClean="0"/>
                        <a:t>0.85</a:t>
                      </a:r>
                    </a:p>
                    <a:p>
                      <a:r>
                        <a:rPr lang="en-US" sz="1600" dirty="0" smtClean="0"/>
                        <a:t>0.36</a:t>
                      </a:r>
                      <a:endParaRPr lang="en-US" sz="1600" dirty="0">
                        <a:latin typeface="Times New Roman" panose="02020603050405020304" pitchFamily="18" charset="0"/>
                        <a:cs typeface="Times New Roman" panose="02020603050405020304" pitchFamily="18" charset="0"/>
                      </a:endParaRPr>
                    </a:p>
                  </a:txBody>
                  <a:tcPr/>
                </a:tc>
              </a:tr>
              <a:tr h="699759">
                <a:tc>
                  <a:txBody>
                    <a:bodyPr/>
                    <a:lstStyle/>
                    <a:p>
                      <a:r>
                        <a:rPr lang="en-US" sz="1600" dirty="0"/>
                        <a:t>EVENING SNACK</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Fruit juice diluted (2 apples)</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pPr>
                      <a:r>
                        <a:rPr lang="en-US" sz="1600" kern="1200" dirty="0" smtClean="0">
                          <a:effectLst/>
                        </a:rPr>
                        <a:t>½</a:t>
                      </a:r>
                      <a:r>
                        <a:rPr lang="en-US" sz="1600" kern="1200" baseline="0" dirty="0" smtClean="0">
                          <a:effectLst/>
                        </a:rPr>
                        <a:t> </a:t>
                      </a:r>
                      <a:r>
                        <a:rPr lang="en-US" sz="1600" kern="1200" dirty="0" smtClean="0">
                          <a:effectLst/>
                        </a:rPr>
                        <a:t>cup </a:t>
                      </a:r>
                    </a:p>
                    <a:p>
                      <a:pPr marL="0" marR="0" indent="0" algn="l" defTabSz="914423" rtl="0" eaLnBrk="1" fontAlgn="auto" latinLnBrk="0" hangingPunct="1">
                        <a:lnSpc>
                          <a:spcPct val="100000"/>
                        </a:lnSpc>
                        <a:spcBef>
                          <a:spcPts val="0"/>
                        </a:spcBef>
                        <a:spcAft>
                          <a:spcPts val="0"/>
                        </a:spcAft>
                        <a:buClrTx/>
                        <a:buSzTx/>
                        <a:buFontTx/>
                        <a:buNone/>
                      </a:pPr>
                      <a:r>
                        <a:rPr lang="en-US" sz="1600" kern="1200" dirty="0" smtClean="0">
                          <a:effectLst/>
                        </a:rPr>
                        <a:t>(2</a:t>
                      </a:r>
                      <a:r>
                        <a:rPr lang="en-US" sz="1600" kern="1200" baseline="0" dirty="0" smtClean="0">
                          <a:effectLst/>
                        </a:rPr>
                        <a:t> </a:t>
                      </a:r>
                      <a:r>
                        <a:rPr lang="en-US" sz="1600" kern="1200" dirty="0" smtClean="0">
                          <a:effectLst/>
                        </a:rPr>
                        <a:t>apples)</a:t>
                      </a:r>
                      <a:endParaRPr lang="en-US" sz="1600" dirty="0" smtClean="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2 Fruits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120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1.54</a:t>
                      </a:r>
                      <a:endParaRPr lang="en-US" sz="1600" dirty="0">
                        <a:latin typeface="Times New Roman" panose="02020603050405020304" pitchFamily="18" charset="0"/>
                        <a:cs typeface="Times New Roman" panose="02020603050405020304" pitchFamily="18" charset="0"/>
                      </a:endParaRPr>
                    </a:p>
                  </a:txBody>
                  <a:tcPr/>
                </a:tc>
              </a:tr>
              <a:tr h="906144">
                <a:tc>
                  <a:txBody>
                    <a:bodyPr/>
                    <a:lstStyle/>
                    <a:p>
                      <a:r>
                        <a:rPr lang="en-US" sz="1600" dirty="0"/>
                        <a:t>DINNER</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Meat </a:t>
                      </a:r>
                    </a:p>
                    <a:p>
                      <a:r>
                        <a:rPr lang="en-US" sz="1600" kern="1200" dirty="0" smtClean="0">
                          <a:effectLst/>
                        </a:rPr>
                        <a:t>Rice </a:t>
                      </a:r>
                    </a:p>
                    <a:p>
                      <a:r>
                        <a:rPr lang="en-US" sz="1600" kern="1200" dirty="0" smtClean="0">
                          <a:effectLst/>
                        </a:rPr>
                        <a:t>Chopped</a:t>
                      </a:r>
                      <a:r>
                        <a:rPr lang="en-US" sz="1600" kern="1200" baseline="0" dirty="0" smtClean="0">
                          <a:effectLst/>
                        </a:rPr>
                        <a:t> </a:t>
                      </a:r>
                      <a:r>
                        <a:rPr lang="en-US" sz="1600" kern="1200" dirty="0" smtClean="0">
                          <a:effectLst/>
                        </a:rPr>
                        <a:t>vegetables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3 </a:t>
                      </a:r>
                      <a:r>
                        <a:rPr lang="en-US" sz="1600" kern="1200" dirty="0" err="1" smtClean="0">
                          <a:effectLst/>
                        </a:rPr>
                        <a:t>oz</a:t>
                      </a:r>
                      <a:r>
                        <a:rPr lang="en-US" sz="1600" kern="1200" dirty="0" smtClean="0">
                          <a:effectLst/>
                        </a:rPr>
                        <a:t> </a:t>
                      </a:r>
                    </a:p>
                    <a:p>
                      <a:r>
                        <a:rPr lang="en-US" sz="1600" kern="1200" dirty="0" smtClean="0">
                          <a:effectLst/>
                        </a:rPr>
                        <a:t>½ cup </a:t>
                      </a:r>
                    </a:p>
                    <a:p>
                      <a:r>
                        <a:rPr lang="en-US" sz="1600" kern="1200" dirty="0" smtClean="0">
                          <a:effectLst/>
                        </a:rPr>
                        <a:t>½ cup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3</a:t>
                      </a:r>
                      <a:r>
                        <a:rPr lang="en-US" sz="1600" baseline="0" dirty="0" smtClean="0">
                          <a:latin typeface="Times New Roman" panose="02020603050405020304" pitchFamily="18" charset="0"/>
                          <a:cs typeface="Times New Roman" panose="02020603050405020304" pitchFamily="18" charset="0"/>
                        </a:rPr>
                        <a:t> Pro</a:t>
                      </a:r>
                    </a:p>
                    <a:p>
                      <a:r>
                        <a:rPr lang="en-US" sz="1600" baseline="0" dirty="0" smtClean="0">
                          <a:latin typeface="Times New Roman" panose="02020603050405020304" pitchFamily="18" charset="0"/>
                          <a:cs typeface="Times New Roman" panose="02020603050405020304" pitchFamily="18" charset="0"/>
                        </a:rPr>
                        <a:t>1 CHO</a:t>
                      </a:r>
                    </a:p>
                    <a:p>
                      <a:r>
                        <a:rPr lang="en-US" sz="1600" baseline="0" dirty="0" smtClean="0">
                          <a:latin typeface="Times New Roman" panose="02020603050405020304" pitchFamily="18" charset="0"/>
                          <a:cs typeface="Times New Roman" panose="02020603050405020304" pitchFamily="18" charset="0"/>
                        </a:rPr>
                        <a:t>1 Veg</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214</a:t>
                      </a:r>
                    </a:p>
                    <a:p>
                      <a:r>
                        <a:rPr lang="en-US" sz="1600" dirty="0" smtClean="0"/>
                        <a:t>90</a:t>
                      </a:r>
                    </a:p>
                    <a:p>
                      <a:r>
                        <a:rPr lang="en-US" sz="1600" dirty="0" smtClean="0"/>
                        <a:t>25</a:t>
                      </a:r>
                      <a:endParaRPr lang="en-US" sz="1600" dirty="0" smtClean="0">
                        <a:latin typeface="Times New Roman" panose="02020603050405020304" pitchFamily="18" charset="0"/>
                        <a:cs typeface="Times New Roman" panose="02020603050405020304" pitchFamily="18" charset="0"/>
                      </a:endParaRPr>
                    </a:p>
                  </a:txBody>
                  <a:tcPr/>
                </a:tc>
                <a:tc>
                  <a:txBody>
                    <a:bodyPr/>
                    <a:lstStyle/>
                    <a:p>
                      <a:r>
                        <a:rPr lang="en-US" sz="1600" dirty="0" smtClean="0"/>
                        <a:t>2.7</a:t>
                      </a:r>
                    </a:p>
                    <a:p>
                      <a:r>
                        <a:rPr lang="en-US" sz="1600" dirty="0" smtClean="0"/>
                        <a:t>0.39</a:t>
                      </a:r>
                    </a:p>
                    <a:p>
                      <a:r>
                        <a:rPr lang="en-US" sz="1600" dirty="0" smtClean="0"/>
                        <a:t>0.36</a:t>
                      </a:r>
                      <a:endParaRPr lang="en-US" sz="1600" dirty="0">
                        <a:latin typeface="Times New Roman" panose="02020603050405020304" pitchFamily="18" charset="0"/>
                        <a:cs typeface="Times New Roman" panose="02020603050405020304" pitchFamily="18" charset="0"/>
                      </a:endParaRPr>
                    </a:p>
                  </a:txBody>
                  <a:tcPr/>
                </a:tc>
              </a:tr>
              <a:tr h="573891">
                <a:tc>
                  <a:txBody>
                    <a:bodyPr/>
                    <a:lstStyle/>
                    <a:p>
                      <a:r>
                        <a:rPr lang="en-US" sz="1600" dirty="0"/>
                        <a:t>BED TIME SNACK</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Reduced milk with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½ cup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latin typeface="Times New Roman" panose="02020603050405020304" pitchFamily="18" charset="0"/>
                          <a:cs typeface="Times New Roman" panose="02020603050405020304" pitchFamily="18" charset="0"/>
                        </a:rPr>
                        <a:t>½ Milk</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60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kern="1200" dirty="0" smtClean="0">
                          <a:effectLst/>
                        </a:rPr>
                        <a:t>0.15</a:t>
                      </a:r>
                      <a:endParaRPr lang="en-US" sz="1600" dirty="0">
                        <a:latin typeface="Times New Roman" panose="02020603050405020304" pitchFamily="18" charset="0"/>
                        <a:cs typeface="Times New Roman" panose="02020603050405020304" pitchFamily="18" charset="0"/>
                      </a:endParaRPr>
                    </a:p>
                  </a:txBody>
                  <a:tcPr/>
                </a:tc>
              </a:tr>
              <a:tr h="386351">
                <a:tc>
                  <a:txBody>
                    <a:bodyPr/>
                    <a:lstStyle/>
                    <a:p>
                      <a:r>
                        <a:rPr lang="en-US" sz="1600" dirty="0" smtClean="0"/>
                        <a:t>TOTAL </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1073 kcals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smtClean="0"/>
                        <a:t>8.86 mg</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1048691" name="TextBox 1"/>
          <p:cNvSpPr txBox="1"/>
          <p:nvPr/>
        </p:nvSpPr>
        <p:spPr>
          <a:xfrm>
            <a:off x="4585647" y="150125"/>
            <a:ext cx="3152633"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latin typeface="Times New Roman" pitchFamily="18" charset="0"/>
                <a:cs typeface="Times New Roman" pitchFamily="18" charset="0"/>
              </a:rPr>
              <a:t> BALANCED DIET CHART </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4"/>
          <p:cNvGrpSpPr/>
          <p:nvPr/>
        </p:nvGrpSpPr>
        <p:grpSpPr>
          <a:xfrm>
            <a:off x="2778822" y="1945283"/>
            <a:ext cx="6983876" cy="2230932"/>
            <a:chOff x="5207975" y="2573079"/>
            <a:chExt cx="6983876" cy="1711842"/>
          </a:xfrm>
          <a:solidFill>
            <a:srgbClr val="77274F"/>
          </a:solidFill>
        </p:grpSpPr>
        <p:sp>
          <p:nvSpPr>
            <p:cNvPr id="1048709" name="Rectangle 5"/>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710" name="Rectangle 6"/>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711" name="Rectangle 10"/>
          <p:cNvSpPr/>
          <p:nvPr/>
        </p:nvSpPr>
        <p:spPr>
          <a:xfrm>
            <a:off x="4389169" y="2561947"/>
            <a:ext cx="3669595" cy="830997"/>
          </a:xfrm>
          <a:prstGeom prst="rect">
            <a:avLst/>
          </a:prstGeom>
        </p:spPr>
        <p:txBody>
          <a:bodyPr wrap="none">
            <a:spAutoFit/>
          </a:bodyPr>
          <a:lstStyle/>
          <a:p>
            <a:pPr lvl="0" algn="ctr" fontAlgn="base"/>
            <a:r>
              <a:rPr lang="en-US" sz="4800" dirty="0" smtClean="0">
                <a:solidFill>
                  <a:srgbClr val="FFFFFF"/>
                </a:solidFill>
                <a:latin typeface="Times New Roman" pitchFamily="18" charset="0"/>
                <a:cs typeface="Times New Roman" pitchFamily="18" charset="0"/>
              </a:rPr>
              <a:t>Case Pictures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kumimoji="0" lang="en-US" sz="4400" i="0" u="none" strike="noStrike" kern="1200" cap="none" spc="0" normalizeH="0" baseline="0" noProof="0" dirty="0" smtClean="0">
                <a:ln>
                  <a:noFill/>
                </a:ln>
                <a:solidFill>
                  <a:srgbClr val="77274F"/>
                </a:solidFill>
                <a:effectLst/>
                <a:uLnTx/>
                <a:uFillTx/>
                <a:latin typeface="Times New Roman" pitchFamily="18" charset="0"/>
                <a:cs typeface="Times New Roman" pitchFamily="18" charset="0"/>
              </a:rPr>
              <a:t>Case Form</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pic>
        <p:nvPicPr>
          <p:cNvPr id="2097184" name="Picture 3" descr="WhatsApp Image 2021-05-19 at 5.20.18 AM.jpeg"/>
          <p:cNvPicPr>
            <a:picLocks noChangeAspect="1"/>
          </p:cNvPicPr>
          <p:nvPr/>
        </p:nvPicPr>
        <p:blipFill>
          <a:blip r:embed="rId2" cstate="print">
            <a:grayscl/>
          </a:blip>
          <a:srcRect t="8557" b="26176"/>
          <a:stretch>
            <a:fillRect/>
          </a:stretch>
        </p:blipFill>
        <p:spPr>
          <a:xfrm>
            <a:off x="3272219" y="0"/>
            <a:ext cx="48891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lang="en-US" sz="4400" noProof="0" dirty="0" smtClean="0">
                <a:solidFill>
                  <a:srgbClr val="77274F"/>
                </a:solidFill>
                <a:latin typeface="Times New Roman" pitchFamily="18" charset="0"/>
                <a:cs typeface="Times New Roman" pitchFamily="18" charset="0"/>
              </a:rPr>
              <a:t>Case Form</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pic>
        <p:nvPicPr>
          <p:cNvPr id="2097185" name="Picture 2" descr="WhatsApp Image 2021-05-19 at 5.20.18 AM (1).jpeg"/>
          <p:cNvPicPr>
            <a:picLocks noChangeAspect="1"/>
          </p:cNvPicPr>
          <p:nvPr/>
        </p:nvPicPr>
        <p:blipFill>
          <a:blip r:embed="rId2" cstate="print">
            <a:grayscl/>
            <a:lum bright="10000"/>
          </a:blip>
          <a:srcRect l="4085" t="10348" r="9160" b="25970"/>
          <a:stretch>
            <a:fillRect/>
          </a:stretch>
        </p:blipFill>
        <p:spPr>
          <a:xfrm>
            <a:off x="3725838" y="0"/>
            <a:ext cx="52506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lang="en-US" sz="4400" dirty="0" smtClean="0">
                <a:solidFill>
                  <a:srgbClr val="77274F"/>
                </a:solidFill>
                <a:latin typeface="Times New Roman" pitchFamily="18" charset="0"/>
                <a:cs typeface="Times New Roman" pitchFamily="18" charset="0"/>
              </a:rPr>
              <a:t>File picture</a:t>
            </a:r>
            <a:r>
              <a:rPr kumimoji="0" lang="en-US" sz="4400" i="0" u="none" strike="noStrike" kern="1200" cap="none" spc="0" normalizeH="0" noProof="0" dirty="0" smtClean="0">
                <a:ln>
                  <a:noFill/>
                </a:ln>
                <a:solidFill>
                  <a:srgbClr val="77274F"/>
                </a:solidFill>
                <a:effectLst/>
                <a:uLnTx/>
                <a:uFillTx/>
                <a:latin typeface="Times New Roman" pitchFamily="18" charset="0"/>
                <a:cs typeface="Times New Roman" pitchFamily="18" charset="0"/>
              </a:rPr>
              <a:t> </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pic>
        <p:nvPicPr>
          <p:cNvPr id="2097186" name="Picture 3" descr="WhatsApp Image 2021-05-19 at 5.19.51 AM (2).jpeg"/>
          <p:cNvPicPr>
            <a:picLocks noChangeAspect="1"/>
          </p:cNvPicPr>
          <p:nvPr/>
        </p:nvPicPr>
        <p:blipFill>
          <a:blip r:embed="rId2" cstate="print"/>
          <a:srcRect l="17186" t="7562" r="13295" b="14826"/>
          <a:stretch>
            <a:fillRect/>
          </a:stretch>
        </p:blipFill>
        <p:spPr>
          <a:xfrm>
            <a:off x="4059824" y="0"/>
            <a:ext cx="460716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lang="en-US" sz="4400" dirty="0" smtClean="0">
                <a:solidFill>
                  <a:srgbClr val="77274F"/>
                </a:solidFill>
                <a:latin typeface="Times New Roman" pitchFamily="18" charset="0"/>
                <a:cs typeface="Times New Roman" pitchFamily="18" charset="0"/>
              </a:rPr>
              <a:t>File picture</a:t>
            </a:r>
            <a:r>
              <a:rPr kumimoji="0" lang="en-US" sz="4400" i="0" u="none" strike="noStrike" kern="1200" cap="none" spc="0" normalizeH="0" noProof="0" dirty="0" smtClean="0">
                <a:ln>
                  <a:noFill/>
                </a:ln>
                <a:solidFill>
                  <a:srgbClr val="77274F"/>
                </a:solidFill>
                <a:effectLst/>
                <a:uLnTx/>
                <a:uFillTx/>
                <a:latin typeface="Times New Roman" pitchFamily="18" charset="0"/>
                <a:cs typeface="Times New Roman" pitchFamily="18" charset="0"/>
              </a:rPr>
              <a:t> </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pic>
        <p:nvPicPr>
          <p:cNvPr id="2097187" name="Picture 3" descr="WhatsApp Image 2021-05-19 at 5.19.51 AM (1).jpeg"/>
          <p:cNvPicPr>
            <a:picLocks noChangeAspect="1"/>
          </p:cNvPicPr>
          <p:nvPr/>
        </p:nvPicPr>
        <p:blipFill>
          <a:blip r:embed="rId2" cstate="print"/>
          <a:srcRect l="14949" r="17379" b="16219"/>
          <a:stretch>
            <a:fillRect/>
          </a:stretch>
        </p:blipFill>
        <p:spPr>
          <a:xfrm>
            <a:off x="4299045" y="1"/>
            <a:ext cx="4189862" cy="68635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4"/>
          <p:cNvGrpSpPr/>
          <p:nvPr/>
        </p:nvGrpSpPr>
        <p:grpSpPr>
          <a:xfrm>
            <a:off x="5207975" y="2573080"/>
            <a:ext cx="6983876" cy="2230932"/>
            <a:chOff x="5207975" y="2573079"/>
            <a:chExt cx="6983876" cy="1711842"/>
          </a:xfrm>
          <a:solidFill>
            <a:srgbClr val="77274F"/>
          </a:solidFill>
        </p:grpSpPr>
        <p:sp>
          <p:nvSpPr>
            <p:cNvPr id="1048637" name="Rectangle 5"/>
            <p:cNvSpPr/>
            <p:nvPr/>
          </p:nvSpPr>
          <p:spPr>
            <a:xfrm>
              <a:off x="5208124" y="2573079"/>
              <a:ext cx="6983727"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38" name="Rectangle 6"/>
            <p:cNvSpPr/>
            <p:nvPr/>
          </p:nvSpPr>
          <p:spPr>
            <a:xfrm>
              <a:off x="5207975" y="2573079"/>
              <a:ext cx="168406" cy="1711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8639" name="Rectangle 7"/>
          <p:cNvSpPr/>
          <p:nvPr/>
        </p:nvSpPr>
        <p:spPr>
          <a:xfrm>
            <a:off x="5949297" y="2998674"/>
            <a:ext cx="4170680" cy="1539240"/>
          </a:xfrm>
          <a:prstGeom prst="rect">
            <a:avLst/>
          </a:prstGeom>
        </p:spPr>
        <p:txBody>
          <a:bodyPr wrap="none">
            <a:spAutoFit/>
          </a:bodyPr>
          <a:lstStyle/>
          <a:p>
            <a:pPr lvl="0" algn="ctr" fontAlgn="base"/>
            <a:r>
              <a:rPr lang="en-US" sz="4800" dirty="0" smtClean="0">
                <a:solidFill>
                  <a:srgbClr val="FFFFFF"/>
                </a:solidFill>
                <a:latin typeface="Times New Roman" pitchFamily="18" charset="0"/>
                <a:cs typeface="Times New Roman" pitchFamily="18" charset="0"/>
              </a:rPr>
              <a:t>Introduction to </a:t>
            </a:r>
          </a:p>
          <a:p>
            <a:pPr lvl="0" algn="ctr" fontAlgn="base"/>
            <a:r>
              <a:rPr lang="en-US" sz="4800" dirty="0" smtClean="0">
                <a:solidFill>
                  <a:srgbClr val="FFFFFF"/>
                </a:solidFill>
                <a:latin typeface="Times New Roman" pitchFamily="18" charset="0"/>
                <a:cs typeface="Times New Roman" pitchFamily="18" charset="0"/>
              </a:rPr>
              <a:t>the disease </a:t>
            </a:r>
          </a:p>
        </p:txBody>
      </p:sp>
      <p:pic>
        <p:nvPicPr>
          <p:cNvPr id="2097170" name="Picture 8" descr="istockphoto-1097678332-612x612.jpg"/>
          <p:cNvPicPr>
            <a:picLocks noChangeAspect="1"/>
          </p:cNvPicPr>
          <p:nvPr/>
        </p:nvPicPr>
        <p:blipFill>
          <a:blip r:embed="rId2" cstate="print"/>
          <a:stretch>
            <a:fillRect/>
          </a:stretch>
        </p:blipFill>
        <p:spPr>
          <a:xfrm>
            <a:off x="-1" y="1172478"/>
            <a:ext cx="4299045" cy="42990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ext Placeholder 1"/>
          <p:cNvSpPr txBox="1"/>
          <p:nvPr/>
        </p:nvSpPr>
        <p:spPr>
          <a:xfrm>
            <a:off x="423081" y="409433"/>
            <a:ext cx="11473645" cy="654323"/>
          </a:xfrm>
          <a:prstGeom prst="rect">
            <a:avLst/>
          </a:prstGeom>
        </p:spPr>
        <p:txBody>
          <a:bodyPr/>
          <a:lstStyle/>
          <a:p>
            <a:pPr marL="228605" marR="0" lvl="0" indent="-228605" algn="l" defTabSz="914423" rtl="0" eaLnBrk="1" fontAlgn="base" latinLnBrk="0" hangingPunct="1">
              <a:lnSpc>
                <a:spcPct val="90000"/>
              </a:lnSpc>
              <a:spcBef>
                <a:spcPts val="1000"/>
              </a:spcBef>
              <a:spcAft>
                <a:spcPts val="0"/>
              </a:spcAft>
              <a:buClrTx/>
              <a:buSzTx/>
            </a:pPr>
            <a:r>
              <a:rPr lang="en-US" sz="4400" dirty="0" smtClean="0">
                <a:solidFill>
                  <a:srgbClr val="77274F"/>
                </a:solidFill>
                <a:latin typeface="Times New Roman" pitchFamily="18" charset="0"/>
                <a:cs typeface="Times New Roman" pitchFamily="18" charset="0"/>
              </a:rPr>
              <a:t>File picture</a:t>
            </a:r>
            <a:r>
              <a:rPr kumimoji="0" lang="en-US" sz="4400" i="0" u="none" strike="noStrike" kern="1200" cap="none" spc="0" normalizeH="0" noProof="0" dirty="0" smtClean="0">
                <a:ln>
                  <a:noFill/>
                </a:ln>
                <a:solidFill>
                  <a:srgbClr val="77274F"/>
                </a:solidFill>
                <a:effectLst/>
                <a:uLnTx/>
                <a:uFillTx/>
                <a:latin typeface="Times New Roman" pitchFamily="18" charset="0"/>
                <a:cs typeface="Times New Roman" pitchFamily="18" charset="0"/>
              </a:rPr>
              <a:t> </a:t>
            </a:r>
            <a:endParaRPr kumimoji="0" lang="en-US" sz="4400" i="0" u="none" strike="noStrike" kern="1200" cap="none" spc="0" normalizeH="0" baseline="0" noProof="0" dirty="0">
              <a:ln>
                <a:noFill/>
              </a:ln>
              <a:solidFill>
                <a:srgbClr val="77274F"/>
              </a:solidFill>
              <a:effectLst/>
              <a:uLnTx/>
              <a:uFillTx/>
              <a:latin typeface="Times New Roman" pitchFamily="18" charset="0"/>
              <a:cs typeface="Times New Roman" pitchFamily="18" charset="0"/>
            </a:endParaRPr>
          </a:p>
        </p:txBody>
      </p:sp>
      <p:pic>
        <p:nvPicPr>
          <p:cNvPr id="2097188" name="Picture 2" descr="WhatsApp Image 2021-05-19 at 5.19.51 AM.jpeg"/>
          <p:cNvPicPr>
            <a:picLocks noChangeAspect="1"/>
          </p:cNvPicPr>
          <p:nvPr/>
        </p:nvPicPr>
        <p:blipFill>
          <a:blip r:embed="rId2" cstate="print"/>
          <a:srcRect l="11880" t="3383" r="23112" b="7662"/>
          <a:stretch>
            <a:fillRect/>
          </a:stretch>
        </p:blipFill>
        <p:spPr>
          <a:xfrm>
            <a:off x="3739486" y="0"/>
            <a:ext cx="450376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extBox 1"/>
          <p:cNvSpPr txBox="1"/>
          <p:nvPr/>
        </p:nvSpPr>
        <p:spPr>
          <a:xfrm>
            <a:off x="2333768" y="1225689"/>
            <a:ext cx="7560860" cy="5632311"/>
          </a:xfrm>
          <a:prstGeom prst="rect">
            <a:avLst/>
          </a:prstGeom>
          <a:noFill/>
        </p:spPr>
        <p:txBody>
          <a:bodyPr wrap="square" rtlCol="0">
            <a:spAutoFit/>
          </a:bodyPr>
          <a:lstStyle/>
          <a:p>
            <a:r>
              <a:rPr lang="en-US" sz="4000" dirty="0" smtClean="0">
                <a:solidFill>
                  <a:srgbClr val="77274F"/>
                </a:solidFill>
                <a:latin typeface="Times New Roman" pitchFamily="18" charset="0"/>
                <a:cs typeface="Times New Roman" pitchFamily="18" charset="0"/>
              </a:rPr>
              <a:t>References</a:t>
            </a:r>
          </a:p>
          <a:p>
            <a:pPr marL="342900" indent="-342900" algn="just">
              <a:buFont typeface="+mj-lt"/>
              <a:buAutoNum type="arabicPeriod"/>
            </a:pPr>
            <a:r>
              <a:rPr lang="en-US" sz="2400" dirty="0" smtClean="0"/>
              <a:t>   </a:t>
            </a:r>
            <a:r>
              <a:rPr lang="en-US" sz="2400" dirty="0" smtClean="0">
                <a:latin typeface="Times New Roman" pitchFamily="18" charset="0"/>
                <a:cs typeface="Times New Roman" pitchFamily="18" charset="0"/>
                <a:hlinkClick r:id="rId2"/>
              </a:rPr>
              <a:t>https://emedicine.medscape.com/article/1102575-treatment#d8</a:t>
            </a:r>
            <a:endParaRPr lang="en-US" sz="2400" dirty="0" smtClean="0">
              <a:latin typeface="Times New Roman" pitchFamily="18" charset="0"/>
              <a:cs typeface="Times New Roman" pitchFamily="18" charset="0"/>
            </a:endParaRPr>
          </a:p>
          <a:p>
            <a:pPr marL="342900" indent="-342900" algn="just">
              <a:buFont typeface="+mj-lt"/>
              <a:buAutoNum type="arabicPeriod"/>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3"/>
              </a:rPr>
              <a:t>https://dermnetnz.org/topics/acrodermatitis-enteropathica/</a:t>
            </a:r>
            <a:endParaRPr lang="en-US" sz="2400" dirty="0" smtClean="0">
              <a:latin typeface="Times New Roman" pitchFamily="18" charset="0"/>
              <a:cs typeface="Times New Roman" pitchFamily="18" charset="0"/>
            </a:endParaRPr>
          </a:p>
          <a:p>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endParaRPr lang="en-US" sz="1600" dirty="0" smtClean="0"/>
          </a:p>
          <a:p>
            <a:pPr marL="228600" indent="-228600">
              <a:buFont typeface="+mj-lt"/>
              <a:buAutoNum type="arabicPeriod"/>
            </a:pPr>
            <a:endParaRPr lang="en-US" sz="1600" dirty="0" smtClean="0"/>
          </a:p>
          <a:p>
            <a:pPr marL="228600" indent="-228600">
              <a:buFont typeface="+mj-lt"/>
              <a:buAutoNum type="arabicPeriod"/>
            </a:pPr>
            <a:endParaRPr lang="en-US" sz="1600" dirty="0" smtClean="0"/>
          </a:p>
          <a:p>
            <a:pPr marL="228600" indent="-228600">
              <a:buFont typeface="+mj-lt"/>
              <a:buAutoNum type="arabicPeriod"/>
            </a:pPr>
            <a:endParaRPr lang="en-US" sz="1600" dirty="0" smtClean="0"/>
          </a:p>
          <a:p>
            <a:pPr marL="228600" indent="-228600">
              <a:buFont typeface="+mj-lt"/>
              <a:buAutoNum type="arabicPeriod"/>
            </a:pPr>
            <a:endParaRPr lang="en-US" sz="1200" dirty="0" smtClean="0"/>
          </a:p>
          <a:p>
            <a:endParaRPr lang="en-US" sz="1200" dirty="0" smtClean="0"/>
          </a:p>
          <a:p>
            <a:pPr marL="228600" indent="-228600">
              <a:buFont typeface="+mj-lt"/>
              <a:buAutoNum type="arabicPeriod"/>
            </a:pPr>
            <a:endParaRPr lang="en-US" sz="1200" dirty="0" smtClean="0"/>
          </a:p>
          <a:p>
            <a:endParaRPr lang="en-US" sz="1200" dirty="0" smtClean="0"/>
          </a:p>
          <a:p>
            <a:endParaRPr lang="en-US" sz="1200" dirty="0" smtClean="0"/>
          </a:p>
          <a:p>
            <a:endParaRPr lang="en-US" sz="1200" dirty="0" smtClean="0">
              <a:solidFill>
                <a:srgbClr val="77274F"/>
              </a:solidFill>
              <a:latin typeface="Comic Sans MS" pitchFamily="66" charset="0"/>
            </a:endParaRPr>
          </a:p>
          <a:p>
            <a:endParaRPr lang="en-US" sz="4000" dirty="0">
              <a:solidFill>
                <a:srgbClr val="77274F"/>
              </a:solidFill>
              <a:latin typeface="Comic Sans MS" pitchFamily="66"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a:t>Nutrition Camp Report </a:t>
            </a:r>
          </a:p>
        </p:txBody>
      </p:sp>
      <p:sp>
        <p:nvSpPr>
          <p:cNvPr id="5" name="Text Placeholder 4"/>
          <p:cNvSpPr>
            <a:spLocks noGrp="1"/>
          </p:cNvSpPr>
          <p:nvPr>
            <p:ph type="body" idx="1"/>
          </p:nvPr>
        </p:nvSpPr>
        <p:spPr/>
        <p:txBody>
          <a:bodyPr/>
          <a:lstStyle/>
          <a:p>
            <a:r>
              <a:rPr lang="en-US" sz="2800" dirty="0"/>
              <a:t>A Basic Guide To Healthy Eating </a:t>
            </a:r>
          </a:p>
          <a:p>
            <a:endParaRPr lang="en-US" b="1" dirty="0"/>
          </a:p>
        </p:txBody>
      </p:sp>
    </p:spTree>
    <p:extLst>
      <p:ext uri="{BB962C8B-B14F-4D97-AF65-F5344CB8AC3E}">
        <p14:creationId xmlns:p14="http://schemas.microsoft.com/office/powerpoint/2010/main" val="287360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409433"/>
            <a:ext cx="10972800" cy="1600200"/>
          </a:xfrm>
        </p:spPr>
        <p:txBody>
          <a:bodyPr/>
          <a:lstStyle/>
          <a:p>
            <a:r>
              <a:rPr lang="en-US" dirty="0" smtClean="0"/>
              <a:t>Camp Members </a:t>
            </a:r>
            <a:endParaRPr lang="en-US" dirty="0"/>
          </a:p>
        </p:txBody>
      </p:sp>
      <p:sp>
        <p:nvSpPr>
          <p:cNvPr id="2" name="Content Placeholder 1"/>
          <p:cNvSpPr>
            <a:spLocks noGrp="1"/>
          </p:cNvSpPr>
          <p:nvPr>
            <p:ph idx="1"/>
          </p:nvPr>
        </p:nvSpPr>
        <p:spPr>
          <a:xfrm>
            <a:off x="609598" y="1219200"/>
            <a:ext cx="10972800" cy="4690871"/>
          </a:xfrm>
        </p:spPr>
        <p:txBody>
          <a:bodyPr>
            <a:normAutofit/>
          </a:bodyPr>
          <a:lstStyle/>
          <a:p>
            <a:r>
              <a:rPr lang="en-US" dirty="0"/>
              <a:t>Ayesha Faisal </a:t>
            </a:r>
            <a:r>
              <a:rPr lang="en-US" dirty="0" smtClean="0"/>
              <a:t>        DDNS02163232       </a:t>
            </a:r>
          </a:p>
          <a:p>
            <a:r>
              <a:rPr lang="en-US" dirty="0" err="1" smtClean="0"/>
              <a:t>Iram</a:t>
            </a:r>
            <a:r>
              <a:rPr lang="en-US" dirty="0" smtClean="0"/>
              <a:t> </a:t>
            </a:r>
            <a:r>
              <a:rPr lang="en-US" dirty="0" err="1"/>
              <a:t>Javed</a:t>
            </a:r>
            <a:r>
              <a:rPr lang="en-US" dirty="0"/>
              <a:t> </a:t>
            </a:r>
            <a:r>
              <a:rPr lang="en-US" dirty="0" smtClean="0"/>
              <a:t>             DDNS02163192</a:t>
            </a:r>
            <a:endParaRPr lang="en-US" dirty="0"/>
          </a:p>
          <a:p>
            <a:r>
              <a:rPr lang="en-US" dirty="0" err="1"/>
              <a:t>Masooma</a:t>
            </a:r>
            <a:r>
              <a:rPr lang="en-US" dirty="0"/>
              <a:t> </a:t>
            </a:r>
            <a:r>
              <a:rPr lang="en-US" dirty="0" err="1" smtClean="0"/>
              <a:t>zakir</a:t>
            </a:r>
            <a:r>
              <a:rPr lang="en-US" dirty="0" smtClean="0"/>
              <a:t>       DDNS02171093     </a:t>
            </a:r>
          </a:p>
          <a:p>
            <a:r>
              <a:rPr lang="en-US" dirty="0" err="1" smtClean="0"/>
              <a:t>Aiza</a:t>
            </a:r>
            <a:r>
              <a:rPr lang="en-US" dirty="0" smtClean="0"/>
              <a:t> </a:t>
            </a:r>
            <a:r>
              <a:rPr lang="en-US" dirty="0" err="1"/>
              <a:t>Iqbal</a:t>
            </a:r>
            <a:r>
              <a:rPr lang="en-US" dirty="0"/>
              <a:t>  </a:t>
            </a:r>
            <a:r>
              <a:rPr lang="en-US" dirty="0" smtClean="0"/>
              <a:t>              DDNS02163041</a:t>
            </a:r>
            <a:endParaRPr lang="en-US" dirty="0"/>
          </a:p>
          <a:p>
            <a:r>
              <a:rPr lang="en-US" dirty="0" err="1"/>
              <a:t>Humna</a:t>
            </a:r>
            <a:r>
              <a:rPr lang="en-US" dirty="0"/>
              <a:t> </a:t>
            </a:r>
            <a:r>
              <a:rPr lang="en-US" dirty="0" err="1" smtClean="0"/>
              <a:t>Masood</a:t>
            </a:r>
            <a:r>
              <a:rPr lang="en-US" dirty="0" smtClean="0"/>
              <a:t>      DDNS02163101   </a:t>
            </a:r>
          </a:p>
          <a:p>
            <a:r>
              <a:rPr lang="en-US" dirty="0" smtClean="0"/>
              <a:t>Maryam </a:t>
            </a:r>
            <a:r>
              <a:rPr lang="en-US" dirty="0" err="1" smtClean="0"/>
              <a:t>Anees</a:t>
            </a:r>
            <a:r>
              <a:rPr lang="en-US" dirty="0" smtClean="0"/>
              <a:t>        DDNS02163062</a:t>
            </a:r>
            <a:endParaRPr lang="en-US" dirty="0"/>
          </a:p>
          <a:p>
            <a:r>
              <a:rPr lang="en-US" dirty="0"/>
              <a:t>Ayesha </a:t>
            </a:r>
            <a:r>
              <a:rPr lang="en-US" dirty="0" err="1"/>
              <a:t>laraib</a:t>
            </a:r>
            <a:r>
              <a:rPr lang="en-US" dirty="0"/>
              <a:t>      </a:t>
            </a:r>
            <a:r>
              <a:rPr lang="en-US" dirty="0" smtClean="0"/>
              <a:t>    </a:t>
            </a:r>
            <a:r>
              <a:rPr lang="en-US" dirty="0"/>
              <a:t>DDNS02171092       </a:t>
            </a:r>
            <a:r>
              <a:rPr lang="en-US" dirty="0" smtClean="0"/>
              <a:t>   </a:t>
            </a:r>
          </a:p>
          <a:p>
            <a:r>
              <a:rPr lang="en-US" dirty="0" err="1" smtClean="0"/>
              <a:t>Kainat</a:t>
            </a:r>
            <a:r>
              <a:rPr lang="en-US" dirty="0" smtClean="0"/>
              <a:t> </a:t>
            </a:r>
            <a:r>
              <a:rPr lang="en-US" dirty="0" err="1"/>
              <a:t>sarwar</a:t>
            </a:r>
            <a:r>
              <a:rPr lang="en-US" dirty="0"/>
              <a:t>        </a:t>
            </a:r>
            <a:r>
              <a:rPr lang="en-US" dirty="0" smtClean="0"/>
              <a:t>  DDNS02163288</a:t>
            </a:r>
            <a:endParaRPr lang="en-US" dirty="0"/>
          </a:p>
          <a:p>
            <a:r>
              <a:rPr lang="en-US" dirty="0" err="1"/>
              <a:t>Hajra</a:t>
            </a:r>
            <a:r>
              <a:rPr lang="en-US" dirty="0"/>
              <a:t> </a:t>
            </a:r>
            <a:r>
              <a:rPr lang="en-US" dirty="0" err="1"/>
              <a:t>gondal</a:t>
            </a:r>
            <a:r>
              <a:rPr lang="en-US" dirty="0"/>
              <a:t>         </a:t>
            </a:r>
            <a:r>
              <a:rPr lang="en-US" dirty="0" smtClean="0"/>
              <a:t>   </a:t>
            </a:r>
            <a:r>
              <a:rPr lang="en-US" dirty="0"/>
              <a:t>DDNS02163218          </a:t>
            </a:r>
            <a:r>
              <a:rPr lang="en-US" dirty="0" smtClean="0"/>
              <a:t> </a:t>
            </a:r>
          </a:p>
          <a:p>
            <a:r>
              <a:rPr lang="en-US" dirty="0" err="1" smtClean="0"/>
              <a:t>Momna</a:t>
            </a:r>
            <a:r>
              <a:rPr lang="en-US" dirty="0" smtClean="0"/>
              <a:t> </a:t>
            </a:r>
            <a:r>
              <a:rPr lang="en-US" dirty="0" err="1"/>
              <a:t>areej</a:t>
            </a:r>
            <a:r>
              <a:rPr lang="en-US" dirty="0"/>
              <a:t>       </a:t>
            </a:r>
            <a:r>
              <a:rPr lang="en-US" dirty="0" smtClean="0"/>
              <a:t>    </a:t>
            </a:r>
            <a:r>
              <a:rPr lang="en-US" dirty="0"/>
              <a:t>DDNS02163310</a:t>
            </a:r>
          </a:p>
          <a:p>
            <a:endParaRPr lang="en-US" dirty="0"/>
          </a:p>
        </p:txBody>
      </p:sp>
      <p:pic>
        <p:nvPicPr>
          <p:cNvPr id="4" name="Picture 3"/>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8721" r="3418" b="11803"/>
          <a:stretch/>
        </p:blipFill>
        <p:spPr bwMode="auto">
          <a:xfrm>
            <a:off x="6578220" y="1569492"/>
            <a:ext cx="5513695"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0321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Ghauri</a:t>
            </a:r>
            <a:r>
              <a:rPr lang="en-US" dirty="0" smtClean="0"/>
              <a:t> Orphan Center </a:t>
            </a:r>
            <a:endParaRPr lang="en-US" dirty="0"/>
          </a:p>
        </p:txBody>
      </p:sp>
      <p:sp>
        <p:nvSpPr>
          <p:cNvPr id="5" name="Content Placeholder 4"/>
          <p:cNvSpPr>
            <a:spLocks noGrp="1"/>
          </p:cNvSpPr>
          <p:nvPr>
            <p:ph idx="1"/>
          </p:nvPr>
        </p:nvSpPr>
        <p:spPr/>
        <p:txBody>
          <a:bodyPr>
            <a:normAutofit/>
          </a:bodyPr>
          <a:lstStyle/>
          <a:p>
            <a:r>
              <a:rPr lang="en-US" dirty="0" smtClean="0"/>
              <a:t>It is non profit organization that is currently working under 5 different pillars  </a:t>
            </a:r>
          </a:p>
          <a:p>
            <a:pPr marL="624078" indent="-514350">
              <a:buFont typeface="+mj-lt"/>
              <a:buAutoNum type="arabicPeriod"/>
            </a:pPr>
            <a:r>
              <a:rPr lang="en-US" dirty="0" smtClean="0"/>
              <a:t>Orphanage </a:t>
            </a:r>
          </a:p>
          <a:p>
            <a:pPr marL="624078" indent="-514350">
              <a:buFont typeface="+mj-lt"/>
              <a:buAutoNum type="arabicPeriod"/>
            </a:pPr>
            <a:r>
              <a:rPr lang="en-US" dirty="0" smtClean="0"/>
              <a:t>School</a:t>
            </a:r>
            <a:endParaRPr lang="en-US" dirty="0"/>
          </a:p>
          <a:p>
            <a:pPr marL="624078" indent="-514350">
              <a:buFont typeface="+mj-lt"/>
              <a:buAutoNum type="arabicPeriod"/>
            </a:pPr>
            <a:r>
              <a:rPr lang="en-US" dirty="0"/>
              <a:t>Farm</a:t>
            </a:r>
          </a:p>
          <a:p>
            <a:pPr marL="624078" indent="-514350">
              <a:buFont typeface="+mj-lt"/>
              <a:buAutoNum type="arabicPeriod"/>
            </a:pPr>
            <a:r>
              <a:rPr lang="en-US" dirty="0"/>
              <a:t>Leprosy Mission</a:t>
            </a:r>
          </a:p>
          <a:p>
            <a:pPr marL="624078" indent="-514350">
              <a:buFont typeface="+mj-lt"/>
              <a:buAutoNum type="arabicPeriod"/>
            </a:pPr>
            <a:r>
              <a:rPr lang="en-US" dirty="0"/>
              <a:t>Disaster </a:t>
            </a:r>
            <a:r>
              <a:rPr lang="en-US" dirty="0" smtClean="0"/>
              <a:t>Relief</a:t>
            </a:r>
          </a:p>
          <a:p>
            <a:r>
              <a:rPr lang="en-US" dirty="0" smtClean="0"/>
              <a:t>Provide </a:t>
            </a:r>
            <a:r>
              <a:rPr lang="en-US" dirty="0"/>
              <a:t>Shelter, Food, Health and Education</a:t>
            </a:r>
          </a:p>
          <a:p>
            <a:r>
              <a:rPr lang="en-US" dirty="0" smtClean="0"/>
              <a:t>For more than 70 years, working to bring as much love to as many unwanted children as possible.</a:t>
            </a:r>
            <a:r>
              <a:rPr lang="en-US" dirty="0"/>
              <a:t> </a:t>
            </a:r>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924800" y="2416645"/>
            <a:ext cx="3429000" cy="2286000"/>
          </a:xfrm>
          <a:prstGeom prst="rect">
            <a:avLst/>
          </a:prstGeom>
        </p:spPr>
      </p:pic>
    </p:spTree>
    <p:extLst>
      <p:ext uri="{BB962C8B-B14F-4D97-AF65-F5344CB8AC3E}">
        <p14:creationId xmlns:p14="http://schemas.microsoft.com/office/powerpoint/2010/main" val="3839974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Camp Report</a:t>
            </a:r>
            <a:endParaRPr lang="en-US" dirty="0"/>
          </a:p>
        </p:txBody>
      </p:sp>
      <p:sp>
        <p:nvSpPr>
          <p:cNvPr id="2" name="Content Placeholder 1"/>
          <p:cNvSpPr>
            <a:spLocks noGrp="1"/>
          </p:cNvSpPr>
          <p:nvPr>
            <p:ph idx="1"/>
          </p:nvPr>
        </p:nvSpPr>
        <p:spPr>
          <a:xfrm>
            <a:off x="623248" y="1709383"/>
            <a:ext cx="7715534" cy="4525963"/>
          </a:xfrm>
        </p:spPr>
        <p:txBody>
          <a:bodyPr>
            <a:normAutofit lnSpcReduction="10000"/>
          </a:bodyPr>
          <a:lstStyle/>
          <a:p>
            <a:pPr algn="just"/>
            <a:r>
              <a:rPr lang="en-US" dirty="0" smtClean="0"/>
              <a:t>This camp was conducted on 17 may,2021 at orphan center in order to provide basic nutrition guide to the children present there</a:t>
            </a:r>
          </a:p>
          <a:p>
            <a:pPr algn="just"/>
            <a:r>
              <a:rPr lang="en-US" dirty="0" smtClean="0"/>
              <a:t>This objective was fulfilled by performing a number of activities, with the help of assessment forms and brochures </a:t>
            </a:r>
          </a:p>
          <a:p>
            <a:pPr algn="just"/>
            <a:r>
              <a:rPr lang="en-US" dirty="0" smtClean="0"/>
              <a:t>Audience was engaged in questioning session regarding food groups and food items </a:t>
            </a:r>
          </a:p>
          <a:p>
            <a:pPr algn="just"/>
            <a:r>
              <a:rPr lang="en-US" dirty="0" smtClean="0"/>
              <a:t>Anthropometric measurements were recorded moreover eating pattern was also observed</a:t>
            </a:r>
          </a:p>
          <a:p>
            <a:pPr algn="just"/>
            <a:r>
              <a:rPr lang="en-US" dirty="0" smtClean="0"/>
              <a:t>At the end of camp children were given goodie bags of different stationary products </a:t>
            </a:r>
          </a:p>
        </p:txBody>
      </p:sp>
      <p:sp>
        <p:nvSpPr>
          <p:cNvPr id="5" name="Rounded Rectangle 4"/>
          <p:cNvSpPr/>
          <p:nvPr/>
        </p:nvSpPr>
        <p:spPr>
          <a:xfrm>
            <a:off x="8750488" y="1433015"/>
            <a:ext cx="2836461" cy="13784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Date : 17 May, 2021</a:t>
            </a:r>
            <a:endParaRPr lang="en-US" dirty="0"/>
          </a:p>
        </p:txBody>
      </p:sp>
      <p:sp>
        <p:nvSpPr>
          <p:cNvPr id="6" name="Rounded Rectangle 5"/>
          <p:cNvSpPr/>
          <p:nvPr/>
        </p:nvSpPr>
        <p:spPr>
          <a:xfrm>
            <a:off x="8750489" y="2963839"/>
            <a:ext cx="2836460" cy="13784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Timing: 11:00am-1:00pm</a:t>
            </a:r>
            <a:endParaRPr lang="en-US" dirty="0"/>
          </a:p>
        </p:txBody>
      </p:sp>
      <p:sp>
        <p:nvSpPr>
          <p:cNvPr id="7" name="Rounded Rectangle 6"/>
          <p:cNvSpPr/>
          <p:nvPr/>
        </p:nvSpPr>
        <p:spPr>
          <a:xfrm>
            <a:off x="8750490" y="4478740"/>
            <a:ext cx="2836459" cy="13784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Venue: </a:t>
            </a:r>
            <a:r>
              <a:rPr lang="en-US" dirty="0" err="1" smtClean="0"/>
              <a:t>Ghauri</a:t>
            </a:r>
            <a:r>
              <a:rPr lang="en-US" dirty="0" smtClean="0"/>
              <a:t> Orphan Center</a:t>
            </a:r>
            <a:endParaRPr lang="en-US" dirty="0"/>
          </a:p>
        </p:txBody>
      </p:sp>
    </p:spTree>
    <p:extLst>
      <p:ext uri="{BB962C8B-B14F-4D97-AF65-F5344CB8AC3E}">
        <p14:creationId xmlns:p14="http://schemas.microsoft.com/office/powerpoint/2010/main" val="4016836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960765" y="3079763"/>
            <a:ext cx="3781425" cy="25146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5218"/>
          <a:stretch/>
        </p:blipFill>
        <p:spPr>
          <a:xfrm>
            <a:off x="3946478" y="1054873"/>
            <a:ext cx="3810000" cy="1894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919" y="1998746"/>
            <a:ext cx="4554751" cy="2667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7359835" y="1858869"/>
            <a:ext cx="4554749" cy="2946755"/>
          </a:xfrm>
          <a:prstGeom prst="rect">
            <a:avLst/>
          </a:prstGeom>
        </p:spPr>
      </p:pic>
    </p:spTree>
    <p:extLst>
      <p:ext uri="{BB962C8B-B14F-4D97-AF65-F5344CB8AC3E}">
        <p14:creationId xmlns:p14="http://schemas.microsoft.com/office/powerpoint/2010/main" val="286463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123" y="-609031"/>
            <a:ext cx="10972800" cy="1600200"/>
          </a:xfrm>
        </p:spPr>
        <p:txBody>
          <a:bodyPr/>
          <a:lstStyle/>
          <a:p>
            <a:r>
              <a:rPr lang="en-US" dirty="0"/>
              <a:t>Activities</a:t>
            </a:r>
          </a:p>
        </p:txBody>
      </p:sp>
      <p:sp>
        <p:nvSpPr>
          <p:cNvPr id="4" name="Text Placeholder 3"/>
          <p:cNvSpPr>
            <a:spLocks noGrp="1"/>
          </p:cNvSpPr>
          <p:nvPr>
            <p:ph sz="half" idx="2"/>
          </p:nvPr>
        </p:nvSpPr>
        <p:spPr>
          <a:xfrm>
            <a:off x="479188" y="1668440"/>
            <a:ext cx="5384800" cy="4525963"/>
          </a:xfrm>
        </p:spPr>
        <p:txBody>
          <a:bodyPr>
            <a:normAutofit/>
          </a:bodyPr>
          <a:lstStyle/>
          <a:p>
            <a:pPr lvl="0" algn="just"/>
            <a:r>
              <a:rPr lang="en-US" dirty="0"/>
              <a:t>Children were asked to match the food groups </a:t>
            </a:r>
          </a:p>
          <a:p>
            <a:pPr lvl="0" algn="just"/>
            <a:r>
              <a:rPr lang="en-US" dirty="0"/>
              <a:t>They were asked to color the items in food groups </a:t>
            </a:r>
          </a:p>
          <a:p>
            <a:pPr lvl="0" algn="just"/>
            <a:r>
              <a:rPr lang="en-US" dirty="0"/>
              <a:t>They also participated in activity of mentioning different food products made from each food group</a:t>
            </a:r>
          </a:p>
          <a:p>
            <a:endParaRPr lang="en-US" dirty="0"/>
          </a:p>
        </p:txBody>
      </p:sp>
      <p:pic>
        <p:nvPicPr>
          <p:cNvPr id="9" name="Content Placeholder 8"/>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6307" y="1124803"/>
            <a:ext cx="4453837" cy="5135562"/>
          </a:xfrm>
          <a:prstGeom prst="rect">
            <a:avLst/>
          </a:prstGeom>
        </p:spPr>
      </p:pic>
    </p:spTree>
    <p:extLst>
      <p:ext uri="{BB962C8B-B14F-4D97-AF65-F5344CB8AC3E}">
        <p14:creationId xmlns:p14="http://schemas.microsoft.com/office/powerpoint/2010/main" val="40577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55009" y="-150125"/>
            <a:ext cx="10972800" cy="1600200"/>
          </a:xfrm>
        </p:spPr>
        <p:txBody>
          <a:bodyPr/>
          <a:lstStyle/>
          <a:p>
            <a:r>
              <a:rPr lang="en-US" dirty="0" smtClean="0"/>
              <a:t>Activities </a:t>
            </a:r>
            <a:endParaRPr lang="en-US" dirty="0"/>
          </a:p>
        </p:txBody>
      </p:sp>
      <p:sp>
        <p:nvSpPr>
          <p:cNvPr id="11" name="Content Placeholder 10"/>
          <p:cNvSpPr>
            <a:spLocks noGrp="1"/>
          </p:cNvSpPr>
          <p:nvPr>
            <p:ph sz="half" idx="2"/>
          </p:nvPr>
        </p:nvSpPr>
        <p:spPr>
          <a:xfrm>
            <a:off x="752143" y="1695736"/>
            <a:ext cx="5384800" cy="4525963"/>
          </a:xfrm>
        </p:spPr>
        <p:txBody>
          <a:bodyPr/>
          <a:lstStyle/>
          <a:p>
            <a:pPr lvl="0" algn="just"/>
            <a:r>
              <a:rPr lang="en-US" dirty="0"/>
              <a:t>Children also played this activity</a:t>
            </a:r>
          </a:p>
          <a:p>
            <a:pPr lvl="0" algn="just"/>
            <a:r>
              <a:rPr lang="en-US" dirty="0"/>
              <a:t>They </a:t>
            </a:r>
            <a:r>
              <a:rPr lang="en-US" dirty="0" smtClean="0"/>
              <a:t>colored </a:t>
            </a:r>
            <a:r>
              <a:rPr lang="en-US" dirty="0"/>
              <a:t>all the healthy foods </a:t>
            </a:r>
          </a:p>
          <a:p>
            <a:pPr lvl="0" algn="just"/>
            <a:r>
              <a:rPr lang="en-US" dirty="0"/>
              <a:t>They also matched all the healthy foods to the heading </a:t>
            </a:r>
          </a:p>
          <a:p>
            <a:endParaRPr lang="en-US" dirty="0"/>
          </a:p>
        </p:txBody>
      </p:sp>
      <p:pic>
        <p:nvPicPr>
          <p:cNvPr id="13" name="Content Placeholder 12"/>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4589" y="1403445"/>
            <a:ext cx="3932439" cy="5082632"/>
          </a:xfrm>
          <a:prstGeom prst="rect">
            <a:avLst/>
          </a:prstGeom>
        </p:spPr>
      </p:pic>
    </p:spTree>
    <p:extLst>
      <p:ext uri="{BB962C8B-B14F-4D97-AF65-F5344CB8AC3E}">
        <p14:creationId xmlns:p14="http://schemas.microsoft.com/office/powerpoint/2010/main" val="2412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Goodie Bags</a:t>
            </a:r>
          </a:p>
        </p:txBody>
      </p:sp>
      <p:pic>
        <p:nvPicPr>
          <p:cNvPr id="6" name="Content Placeholder 5"/>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83437" y="4377216"/>
            <a:ext cx="3552967" cy="1832516"/>
          </a:xfrm>
          <a:prstGeom prst="rect">
            <a:avLst/>
          </a:prstGeom>
        </p:spPr>
      </p:pic>
      <p:sp>
        <p:nvSpPr>
          <p:cNvPr id="7" name="TextBox 6"/>
          <p:cNvSpPr txBox="1"/>
          <p:nvPr/>
        </p:nvSpPr>
        <p:spPr>
          <a:xfrm>
            <a:off x="761999" y="1489961"/>
            <a:ext cx="7194645" cy="369332"/>
          </a:xfrm>
          <a:prstGeom prst="rect">
            <a:avLst/>
          </a:prstGeom>
          <a:noFill/>
        </p:spPr>
        <p:txBody>
          <a:bodyPr wrap="square" rtlCol="0">
            <a:spAutoFit/>
          </a:bodyPr>
          <a:lstStyle/>
          <a:p>
            <a:pPr algn="just"/>
            <a:r>
              <a:rPr lang="en-US" dirty="0"/>
              <a:t>Children used these colors to perform the activities </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rot="16200000">
            <a:off x="3617274" y="2616547"/>
            <a:ext cx="4187273" cy="2971800"/>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7383438" y="2008810"/>
            <a:ext cx="3552967" cy="2266024"/>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13939"/>
          <a:stretch/>
        </p:blipFill>
        <p:spPr>
          <a:xfrm rot="16200000">
            <a:off x="420964" y="2578448"/>
            <a:ext cx="4187272" cy="3048000"/>
          </a:xfrm>
          <a:prstGeom prst="rect">
            <a:avLst/>
          </a:prstGeom>
        </p:spPr>
      </p:pic>
    </p:spTree>
    <p:extLst>
      <p:ext uri="{BB962C8B-B14F-4D97-AF65-F5344CB8AC3E}">
        <p14:creationId xmlns:p14="http://schemas.microsoft.com/office/powerpoint/2010/main" val="82984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Rectangle 3"/>
          <p:cNvSpPr/>
          <p:nvPr/>
        </p:nvSpPr>
        <p:spPr>
          <a:xfrm>
            <a:off x="2909247" y="4465093"/>
            <a:ext cx="6739719" cy="659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1" name="TextBox 5"/>
          <p:cNvSpPr txBox="1"/>
          <p:nvPr/>
        </p:nvSpPr>
        <p:spPr>
          <a:xfrm>
            <a:off x="2688609" y="1392072"/>
            <a:ext cx="5964072" cy="707886"/>
          </a:xfrm>
          <a:prstGeom prst="rect">
            <a:avLst/>
          </a:prstGeom>
          <a:noFill/>
        </p:spPr>
        <p:txBody>
          <a:bodyPr wrap="square" rtlCol="0">
            <a:spAutoFit/>
          </a:bodyPr>
          <a:lstStyle/>
          <a:p>
            <a:pPr algn="ct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rPr>
              <a:t>Definition</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endParaRPr>
          </a:p>
        </p:txBody>
      </p:sp>
      <p:sp>
        <p:nvSpPr>
          <p:cNvPr id="1048642" name="Rectangle 6"/>
          <p:cNvSpPr/>
          <p:nvPr/>
        </p:nvSpPr>
        <p:spPr>
          <a:xfrm>
            <a:off x="2961564" y="2442949"/>
            <a:ext cx="6605517" cy="1938992"/>
          </a:xfrm>
          <a:prstGeom prst="rect">
            <a:avLst/>
          </a:prstGeom>
        </p:spPr>
        <p:txBody>
          <a:bodyPr wrap="square">
            <a:spAutoFit/>
          </a:bodyPr>
          <a:lstStyle/>
          <a:p>
            <a:pPr algn="just"/>
            <a:r>
              <a:rPr lang="en-US" sz="2000" dirty="0" smtClean="0">
                <a:latin typeface="Times New Roman" pitchFamily="18" charset="0"/>
                <a:cs typeface="Times New Roman" pitchFamily="18" charset="0"/>
              </a:rPr>
              <a:t>Acrodermatitis enteropathica is a rare disorder associated with zinc deficiency.</a:t>
            </a:r>
          </a:p>
          <a:p>
            <a:pPr algn="just"/>
            <a:r>
              <a:rPr lang="en-US" sz="2000" dirty="0" smtClean="0">
                <a:latin typeface="Times New Roman" pitchFamily="18" charset="0"/>
                <a:cs typeface="Times New Roman" pitchFamily="18" charset="0"/>
              </a:rPr>
              <a:t>It presents with the classic triad of:</a:t>
            </a:r>
          </a:p>
          <a:p>
            <a:pPr algn="just">
              <a:buFont typeface="Arial" pitchFamily="34" charset="0"/>
              <a:buChar char="•"/>
            </a:pPr>
            <a:r>
              <a:rPr lang="en-US" sz="2000" dirty="0" smtClean="0">
                <a:latin typeface="Times New Roman" pitchFamily="18" charset="0"/>
                <a:cs typeface="Times New Roman" pitchFamily="18" charset="0"/>
              </a:rPr>
              <a:t>Peri-acral and periorificial dermatitis</a:t>
            </a:r>
          </a:p>
          <a:p>
            <a:pPr algn="just">
              <a:buFont typeface="Arial" pitchFamily="34" charset="0"/>
              <a:buChar char="•"/>
            </a:pPr>
            <a:r>
              <a:rPr lang="en-US" sz="2000" dirty="0" smtClean="0">
                <a:latin typeface="Times New Roman" pitchFamily="18" charset="0"/>
                <a:cs typeface="Times New Roman" pitchFamily="18" charset="0"/>
              </a:rPr>
              <a:t>Diarrhea</a:t>
            </a:r>
          </a:p>
          <a:p>
            <a:pPr algn="just">
              <a:buFont typeface="Arial" pitchFamily="34" charset="0"/>
              <a:buChar char="•"/>
            </a:pPr>
            <a:r>
              <a:rPr lang="en-US" sz="2000" dirty="0" smtClean="0">
                <a:latin typeface="Times New Roman" pitchFamily="18" charset="0"/>
                <a:cs typeface="Times New Roman" pitchFamily="18" charset="0"/>
              </a:rPr>
              <a:t>Alopecia</a:t>
            </a:r>
          </a:p>
        </p:txBody>
      </p:sp>
      <p:sp>
        <p:nvSpPr>
          <p:cNvPr id="1048643" name="Rectangle 9"/>
          <p:cNvSpPr/>
          <p:nvPr/>
        </p:nvSpPr>
        <p:spPr>
          <a:xfrm>
            <a:off x="245659" y="3612823"/>
            <a:ext cx="2743201" cy="954107"/>
          </a:xfrm>
          <a:prstGeom prst="rect">
            <a:avLst/>
          </a:prstGeom>
        </p:spPr>
        <p:txBody>
          <a:bodyPr wrap="square">
            <a:spAutoFit/>
          </a:bodyPr>
          <a:lstStyle/>
          <a:p>
            <a:r>
              <a:rPr lang="en-US" sz="28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A</a:t>
            </a:r>
            <a:r>
              <a:rPr lang="en-US" sz="2800" b="1" dirty="0" smtClean="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crodermatitis </a:t>
            </a:r>
            <a:r>
              <a:rPr lang="en-US" sz="28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E</a:t>
            </a:r>
            <a:r>
              <a:rPr lang="en-US" sz="2800" b="1" dirty="0" smtClean="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nteropathica</a:t>
            </a:r>
            <a:endParaRPr lang="en-US" sz="28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endParaRPr>
          </a:p>
        </p:txBody>
      </p:sp>
      <p:sp>
        <p:nvSpPr>
          <p:cNvPr id="1048644" name="TextBox 13"/>
          <p:cNvSpPr txBox="1"/>
          <p:nvPr/>
        </p:nvSpPr>
        <p:spPr>
          <a:xfrm>
            <a:off x="395785" y="6018663"/>
            <a:ext cx="6228080" cy="624840"/>
          </a:xfrm>
          <a:prstGeom prst="rect">
            <a:avLst/>
          </a:prstGeom>
          <a:noFill/>
        </p:spPr>
        <p:txBody>
          <a:bodyPr wrap="none" rtlCol="0">
            <a:spAutoFit/>
          </a:bodyPr>
          <a:lstStyle/>
          <a:p>
            <a:r>
              <a:rPr lang="en-US" dirty="0" smtClean="0">
                <a:hlinkClick r:id="rId2"/>
              </a:rPr>
              <a:t>https://dermnetnz.org/topics/acrodermatitis-enteropathica/</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23248" y="-518615"/>
            <a:ext cx="10972800" cy="1600200"/>
          </a:xfrm>
        </p:spPr>
        <p:txBody>
          <a:bodyPr/>
          <a:lstStyle/>
          <a:p>
            <a:r>
              <a:rPr lang="en-US" dirty="0" smtClean="0"/>
              <a:t>Assessment forms </a:t>
            </a:r>
            <a:endParaRPr lang="en-US" dirty="0"/>
          </a:p>
        </p:txBody>
      </p:sp>
      <p:pic>
        <p:nvPicPr>
          <p:cNvPr id="10" name="Content Placeholder 9"/>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7008125" y="1277748"/>
            <a:ext cx="4023468" cy="5211762"/>
          </a:xfrm>
          <a:prstGeom prst="rect">
            <a:avLst/>
          </a:prstGeom>
        </p:spPr>
      </p:pic>
      <p:sp>
        <p:nvSpPr>
          <p:cNvPr id="11" name="Content Placeholder 10"/>
          <p:cNvSpPr>
            <a:spLocks noGrp="1"/>
          </p:cNvSpPr>
          <p:nvPr>
            <p:ph sz="quarter" idx="13"/>
          </p:nvPr>
        </p:nvSpPr>
        <p:spPr>
          <a:xfrm>
            <a:off x="762000" y="1524000"/>
            <a:ext cx="5384800" cy="4525963"/>
          </a:xfrm>
        </p:spPr>
        <p:txBody>
          <a:bodyPr/>
          <a:lstStyle/>
          <a:p>
            <a:pPr lvl="0" algn="just"/>
            <a:r>
              <a:rPr lang="en-US" dirty="0"/>
              <a:t>These forms were filled for each child with the assistance of camp </a:t>
            </a:r>
            <a:r>
              <a:rPr lang="en-US" dirty="0" smtClean="0"/>
              <a:t>members</a:t>
            </a:r>
            <a:endParaRPr lang="en-US" dirty="0"/>
          </a:p>
          <a:p>
            <a:pPr lvl="0" algn="just"/>
            <a:r>
              <a:rPr lang="en-US" dirty="0"/>
              <a:t>These forms helped us to learn </a:t>
            </a:r>
            <a:r>
              <a:rPr lang="en-US" dirty="0" smtClean="0"/>
              <a:t>not only the anthropometric measurements but also the </a:t>
            </a:r>
            <a:r>
              <a:rPr lang="en-US" dirty="0"/>
              <a:t>eating pattern of </a:t>
            </a:r>
            <a:r>
              <a:rPr lang="en-US" dirty="0" smtClean="0"/>
              <a:t>children</a:t>
            </a:r>
          </a:p>
          <a:p>
            <a:pPr lvl="0" algn="just"/>
            <a:r>
              <a:rPr lang="en-US" dirty="0" smtClean="0"/>
              <a:t>A high rate consumption of processed food was observed</a:t>
            </a:r>
          </a:p>
          <a:p>
            <a:pPr lvl="0" algn="just"/>
            <a:r>
              <a:rPr lang="en-US" dirty="0" smtClean="0"/>
              <a:t>Children also skipped vegetables from their diet</a:t>
            </a:r>
            <a:endParaRPr lang="en-US" dirty="0"/>
          </a:p>
          <a:p>
            <a:endParaRPr lang="en-US" dirty="0"/>
          </a:p>
        </p:txBody>
      </p:sp>
    </p:spTree>
    <p:extLst>
      <p:ext uri="{BB962C8B-B14F-4D97-AF65-F5344CB8AC3E}">
        <p14:creationId xmlns:p14="http://schemas.microsoft.com/office/powerpoint/2010/main" val="1520947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Means of Publicity &amp; Advertisement</a:t>
            </a:r>
            <a:endParaRPr lang="en-US" dirty="0"/>
          </a:p>
        </p:txBody>
      </p:sp>
      <p:sp>
        <p:nvSpPr>
          <p:cNvPr id="6" name="Content Placeholder 5"/>
          <p:cNvSpPr>
            <a:spLocks noGrp="1"/>
          </p:cNvSpPr>
          <p:nvPr>
            <p:ph idx="1"/>
          </p:nvPr>
        </p:nvSpPr>
        <p:spPr/>
        <p:txBody>
          <a:bodyPr/>
          <a:lstStyle/>
          <a:p>
            <a:r>
              <a:rPr lang="en-US" dirty="0" smtClean="0"/>
              <a:t>Different social apps were used like </a:t>
            </a:r>
            <a:r>
              <a:rPr lang="en-US" dirty="0"/>
              <a:t>W</a:t>
            </a:r>
            <a:r>
              <a:rPr lang="en-US" dirty="0" smtClean="0"/>
              <a:t>hatsapp, Facebook and Instagram </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2667000"/>
            <a:ext cx="2978026" cy="3110628"/>
          </a:xfrm>
          <a:prstGeom prst="rect">
            <a:avLst/>
          </a:prstGeom>
        </p:spPr>
      </p:pic>
    </p:spTree>
    <p:extLst>
      <p:ext uri="{BB962C8B-B14F-4D97-AF65-F5344CB8AC3E}">
        <p14:creationId xmlns:p14="http://schemas.microsoft.com/office/powerpoint/2010/main" val="311882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Socioeconomic Impact </a:t>
            </a:r>
            <a:endParaRPr lang="en-US" dirty="0"/>
          </a:p>
        </p:txBody>
      </p:sp>
      <p:sp>
        <p:nvSpPr>
          <p:cNvPr id="2" name="Content Placeholder 1"/>
          <p:cNvSpPr>
            <a:spLocks noGrp="1"/>
          </p:cNvSpPr>
          <p:nvPr>
            <p:ph idx="1"/>
          </p:nvPr>
        </p:nvSpPr>
        <p:spPr/>
        <p:txBody>
          <a:bodyPr/>
          <a:lstStyle/>
          <a:p>
            <a:r>
              <a:rPr lang="en-US" dirty="0" smtClean="0"/>
              <a:t>There was a total expense of approximately 5000 Rs.</a:t>
            </a:r>
          </a:p>
          <a:p>
            <a:r>
              <a:rPr lang="en-US" dirty="0" smtClean="0"/>
              <a:t>Each person paid 500 Rs.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04832615"/>
              </p:ext>
            </p:extLst>
          </p:nvPr>
        </p:nvGraphicFramePr>
        <p:xfrm>
          <a:off x="1905000" y="2667000"/>
          <a:ext cx="8128000" cy="33375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Items </a:t>
                      </a:r>
                      <a:endParaRPr lang="en-US" dirty="0"/>
                    </a:p>
                  </a:txBody>
                  <a:tcPr/>
                </a:tc>
                <a:tc>
                  <a:txBody>
                    <a:bodyPr/>
                    <a:lstStyle/>
                    <a:p>
                      <a:r>
                        <a:rPr lang="en-US" dirty="0" smtClean="0"/>
                        <a:t>Expense </a:t>
                      </a:r>
                      <a:endParaRPr lang="en-US" dirty="0"/>
                    </a:p>
                  </a:txBody>
                  <a:tcPr/>
                </a:tc>
              </a:tr>
              <a:tr h="370840">
                <a:tc>
                  <a:txBody>
                    <a:bodyPr/>
                    <a:lstStyle/>
                    <a:p>
                      <a:r>
                        <a:rPr lang="en-US" dirty="0" smtClean="0"/>
                        <a:t>Pencils </a:t>
                      </a:r>
                      <a:endParaRPr lang="en-US" dirty="0"/>
                    </a:p>
                  </a:txBody>
                  <a:tcPr/>
                </a:tc>
                <a:tc>
                  <a:txBody>
                    <a:bodyPr/>
                    <a:lstStyle/>
                    <a:p>
                      <a:r>
                        <a:rPr lang="en-US" dirty="0" smtClean="0"/>
                        <a:t>400 Rs.</a:t>
                      </a:r>
                    </a:p>
                  </a:txBody>
                  <a:tcPr/>
                </a:tc>
              </a:tr>
              <a:tr h="370840">
                <a:tc>
                  <a:txBody>
                    <a:bodyPr/>
                    <a:lstStyle/>
                    <a:p>
                      <a:r>
                        <a:rPr lang="en-US" dirty="0" smtClean="0"/>
                        <a:t>Erasers &amp; </a:t>
                      </a:r>
                      <a:r>
                        <a:rPr lang="en-US" dirty="0" err="1" smtClean="0"/>
                        <a:t>Sharpners</a:t>
                      </a:r>
                      <a:r>
                        <a:rPr lang="en-US" dirty="0" smtClean="0"/>
                        <a:t> </a:t>
                      </a:r>
                      <a:endParaRPr lang="en-US" dirty="0"/>
                    </a:p>
                  </a:txBody>
                  <a:tcPr/>
                </a:tc>
                <a:tc>
                  <a:txBody>
                    <a:bodyPr/>
                    <a:lstStyle/>
                    <a:p>
                      <a:r>
                        <a:rPr lang="en-US" dirty="0" smtClean="0"/>
                        <a:t>300 Rs. </a:t>
                      </a:r>
                    </a:p>
                  </a:txBody>
                  <a:tcPr/>
                </a:tc>
              </a:tr>
              <a:tr h="370840">
                <a:tc>
                  <a:txBody>
                    <a:bodyPr/>
                    <a:lstStyle/>
                    <a:p>
                      <a:r>
                        <a:rPr lang="en-US" dirty="0" smtClean="0"/>
                        <a:t>Colors </a:t>
                      </a:r>
                      <a:endParaRPr lang="en-US" dirty="0"/>
                    </a:p>
                  </a:txBody>
                  <a:tcPr/>
                </a:tc>
                <a:tc>
                  <a:txBody>
                    <a:bodyPr/>
                    <a:lstStyle/>
                    <a:p>
                      <a:r>
                        <a:rPr lang="en-US" dirty="0" smtClean="0"/>
                        <a:t>1650 Rs. </a:t>
                      </a:r>
                    </a:p>
                  </a:txBody>
                  <a:tcPr/>
                </a:tc>
              </a:tr>
              <a:tr h="370840">
                <a:tc>
                  <a:txBody>
                    <a:bodyPr/>
                    <a:lstStyle/>
                    <a:p>
                      <a:r>
                        <a:rPr lang="en-US" dirty="0" smtClean="0"/>
                        <a:t>Packing </a:t>
                      </a:r>
                      <a:endParaRPr lang="en-US" dirty="0"/>
                    </a:p>
                  </a:txBody>
                  <a:tcPr/>
                </a:tc>
                <a:tc>
                  <a:txBody>
                    <a:bodyPr/>
                    <a:lstStyle/>
                    <a:p>
                      <a:r>
                        <a:rPr lang="en-US" dirty="0" smtClean="0"/>
                        <a:t>330 Rs.</a:t>
                      </a:r>
                    </a:p>
                  </a:txBody>
                  <a:tcPr/>
                </a:tc>
              </a:tr>
              <a:tr h="370840">
                <a:tc>
                  <a:txBody>
                    <a:bodyPr/>
                    <a:lstStyle/>
                    <a:p>
                      <a:r>
                        <a:rPr lang="en-US" dirty="0" smtClean="0"/>
                        <a:t>Pens </a:t>
                      </a:r>
                      <a:endParaRPr lang="en-US" dirty="0"/>
                    </a:p>
                  </a:txBody>
                  <a:tcPr/>
                </a:tc>
                <a:tc>
                  <a:txBody>
                    <a:bodyPr/>
                    <a:lstStyle/>
                    <a:p>
                      <a:r>
                        <a:rPr lang="en-US" dirty="0" smtClean="0"/>
                        <a:t>1000 Rs. </a:t>
                      </a:r>
                    </a:p>
                  </a:txBody>
                  <a:tcPr/>
                </a:tc>
              </a:tr>
              <a:tr h="370840">
                <a:tc>
                  <a:txBody>
                    <a:bodyPr/>
                    <a:lstStyle/>
                    <a:p>
                      <a:r>
                        <a:rPr lang="en-US" dirty="0" smtClean="0"/>
                        <a:t>Markers </a:t>
                      </a:r>
                      <a:endParaRPr lang="en-US" dirty="0"/>
                    </a:p>
                  </a:txBody>
                  <a:tcPr/>
                </a:tc>
                <a:tc>
                  <a:txBody>
                    <a:bodyPr/>
                    <a:lstStyle/>
                    <a:p>
                      <a:r>
                        <a:rPr lang="en-US" dirty="0" smtClean="0"/>
                        <a:t>350 Rs. </a:t>
                      </a:r>
                    </a:p>
                  </a:txBody>
                  <a:tcPr/>
                </a:tc>
              </a:tr>
              <a:tr h="370840">
                <a:tc>
                  <a:txBody>
                    <a:bodyPr/>
                    <a:lstStyle/>
                    <a:p>
                      <a:r>
                        <a:rPr lang="en-US" dirty="0" smtClean="0"/>
                        <a:t>Printing </a:t>
                      </a:r>
                      <a:endParaRPr lang="en-US" dirty="0"/>
                    </a:p>
                  </a:txBody>
                  <a:tcPr/>
                </a:tc>
                <a:tc>
                  <a:txBody>
                    <a:bodyPr/>
                    <a:lstStyle/>
                    <a:p>
                      <a:r>
                        <a:rPr lang="en-US" dirty="0" smtClean="0"/>
                        <a:t>760</a:t>
                      </a:r>
                      <a:r>
                        <a:rPr lang="en-US" baseline="0" dirty="0" smtClean="0"/>
                        <a:t> Rs.</a:t>
                      </a:r>
                      <a:endParaRPr lang="en-US" dirty="0" smtClean="0"/>
                    </a:p>
                  </a:txBody>
                  <a:tcPr/>
                </a:tc>
              </a:tr>
              <a:tr h="370840">
                <a:tc>
                  <a:txBody>
                    <a:bodyPr/>
                    <a:lstStyle/>
                    <a:p>
                      <a:r>
                        <a:rPr lang="en-US" dirty="0" smtClean="0"/>
                        <a:t>Total </a:t>
                      </a:r>
                      <a:endParaRPr lang="en-US" dirty="0"/>
                    </a:p>
                  </a:txBody>
                  <a:tcPr/>
                </a:tc>
                <a:tc>
                  <a:txBody>
                    <a:bodyPr/>
                    <a:lstStyle/>
                    <a:p>
                      <a:r>
                        <a:rPr lang="en-US" dirty="0" smtClean="0"/>
                        <a:t>4890 Rs.</a:t>
                      </a:r>
                      <a:r>
                        <a:rPr lang="en-US" baseline="0" dirty="0" smtClean="0"/>
                        <a:t> </a:t>
                      </a:r>
                      <a:endParaRPr lang="en-US" dirty="0" smtClean="0"/>
                    </a:p>
                  </a:txBody>
                  <a:tcPr/>
                </a:tc>
              </a:tr>
            </a:tbl>
          </a:graphicData>
        </a:graphic>
      </p:graphicFrame>
    </p:spTree>
    <p:extLst>
      <p:ext uri="{BB962C8B-B14F-4D97-AF65-F5344CB8AC3E}">
        <p14:creationId xmlns:p14="http://schemas.microsoft.com/office/powerpoint/2010/main" val="2699239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Social Impact </a:t>
            </a:r>
            <a:endParaRPr lang="en-US" dirty="0"/>
          </a:p>
        </p:txBody>
      </p:sp>
      <p:sp>
        <p:nvSpPr>
          <p:cNvPr id="2" name="Content Placeholder 1"/>
          <p:cNvSpPr>
            <a:spLocks noGrp="1"/>
          </p:cNvSpPr>
          <p:nvPr>
            <p:ph idx="1"/>
          </p:nvPr>
        </p:nvSpPr>
        <p:spPr/>
        <p:txBody>
          <a:bodyPr/>
          <a:lstStyle/>
          <a:p>
            <a:pPr algn="just"/>
            <a:r>
              <a:rPr lang="en-US" dirty="0" smtClean="0"/>
              <a:t>It is very important  to raise awareness in children about healthy eating in order to maintain a healthy lifestyle</a:t>
            </a:r>
          </a:p>
          <a:p>
            <a:pPr algn="just"/>
            <a:r>
              <a:rPr lang="en-US" dirty="0" smtClean="0"/>
              <a:t>As eating habits of early childhood majorly affect nutritional status of a person in later age </a:t>
            </a:r>
          </a:p>
          <a:p>
            <a:pPr algn="just"/>
            <a:r>
              <a:rPr lang="en-US" dirty="0" smtClean="0"/>
              <a:t>Children didn’t know about the basic food groups </a:t>
            </a:r>
          </a:p>
          <a:p>
            <a:pPr algn="just"/>
            <a:r>
              <a:rPr lang="en-US" dirty="0" smtClean="0"/>
              <a:t>They were provided enough knowledge to improve their eating habits and to live a healthy lifestyle</a:t>
            </a:r>
            <a:endParaRPr lang="en-US" dirty="0"/>
          </a:p>
        </p:txBody>
      </p:sp>
    </p:spTree>
    <p:extLst>
      <p:ext uri="{BB962C8B-B14F-4D97-AF65-F5344CB8AC3E}">
        <p14:creationId xmlns:p14="http://schemas.microsoft.com/office/powerpoint/2010/main" val="167550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46" y="0"/>
            <a:ext cx="11523260" cy="6879387"/>
          </a:xfrm>
          <a:prstGeom prst="rect">
            <a:avLst/>
          </a:prstGeom>
        </p:spPr>
      </p:pic>
    </p:spTree>
    <p:extLst>
      <p:ext uri="{BB962C8B-B14F-4D97-AF65-F5344CB8AC3E}">
        <p14:creationId xmlns:p14="http://schemas.microsoft.com/office/powerpoint/2010/main" val="2348905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extBox 2"/>
          <p:cNvSpPr txBox="1"/>
          <p:nvPr/>
        </p:nvSpPr>
        <p:spPr>
          <a:xfrm>
            <a:off x="2674961" y="2047164"/>
            <a:ext cx="6946710" cy="3444240"/>
          </a:xfrm>
          <a:prstGeom prst="rect">
            <a:avLst/>
          </a:prstGeom>
          <a:solidFill>
            <a:srgbClr val="77274F"/>
          </a:solidFill>
        </p:spPr>
        <p:txBody>
          <a:bodyPr wrap="square" rtlCol="0">
            <a:spAutoFit/>
          </a:bodyPr>
          <a:lstStyle/>
          <a:p>
            <a:pPr algn="just"/>
            <a:endParaRPr lang="en-US" sz="2000" dirty="0" smtClean="0">
              <a:solidFill>
                <a:schemeClr val="bg1"/>
              </a:solidFill>
            </a:endParaRPr>
          </a:p>
          <a:p>
            <a:pPr algn="just"/>
            <a:endParaRPr lang="en-US" sz="2000" dirty="0" smtClean="0">
              <a:solidFill>
                <a:schemeClr val="bg1"/>
              </a:solidFill>
            </a:endParaRPr>
          </a:p>
          <a:p>
            <a:pPr algn="just"/>
            <a:endParaRPr lang="en-US" sz="2000" dirty="0" smtClean="0">
              <a:solidFill>
                <a:schemeClr val="bg1"/>
              </a:solidFill>
            </a:endParaRPr>
          </a:p>
          <a:p>
            <a:pPr algn="just"/>
            <a:endParaRPr lang="en-US" sz="2000" dirty="0" smtClean="0">
              <a:solidFill>
                <a:schemeClr val="bg1"/>
              </a:solidFill>
            </a:endParaRPr>
          </a:p>
          <a:p>
            <a:pPr algn="just"/>
            <a:r>
              <a:rPr lang="en-US" sz="2000" dirty="0" smtClean="0">
                <a:solidFill>
                  <a:schemeClr val="bg1"/>
                </a:solidFill>
              </a:rPr>
              <a:t>The etiopathogenesis of this disorder may cause </a:t>
            </a:r>
          </a:p>
          <a:p>
            <a:pPr algn="just"/>
            <a:r>
              <a:rPr lang="en-US" sz="2000" dirty="0" smtClean="0">
                <a:solidFill>
                  <a:schemeClr val="bg1"/>
                </a:solidFill>
              </a:rPr>
              <a:t> zinc deficiency occurs as a result of a mutation in a zinc transport protein encoded by a gene. </a:t>
            </a:r>
          </a:p>
          <a:p>
            <a:pPr algn="just"/>
            <a:endParaRPr lang="en-US" sz="2000" dirty="0" smtClean="0">
              <a:solidFill>
                <a:schemeClr val="bg1"/>
              </a:solidFill>
            </a:endParaRPr>
          </a:p>
          <a:p>
            <a:pPr algn="just"/>
            <a:endParaRPr lang="en-US" sz="2000" dirty="0" smtClean="0">
              <a:solidFill>
                <a:schemeClr val="bg1"/>
              </a:solidFill>
            </a:endParaRPr>
          </a:p>
          <a:p>
            <a:pPr algn="just"/>
            <a:endParaRPr lang="en-US" sz="2000" dirty="0" smtClean="0">
              <a:solidFill>
                <a:schemeClr val="bg1"/>
              </a:solidFill>
            </a:endParaRPr>
          </a:p>
          <a:p>
            <a:pPr algn="just"/>
            <a:endParaRPr lang="en-US" sz="2000" dirty="0">
              <a:solidFill>
                <a:schemeClr val="bg1"/>
              </a:solidFill>
            </a:endParaRPr>
          </a:p>
        </p:txBody>
      </p:sp>
      <p:sp>
        <p:nvSpPr>
          <p:cNvPr id="1048646" name="TextBox 3"/>
          <p:cNvSpPr txBox="1"/>
          <p:nvPr/>
        </p:nvSpPr>
        <p:spPr>
          <a:xfrm>
            <a:off x="4804011" y="750627"/>
            <a:ext cx="2176781" cy="751840"/>
          </a:xfrm>
          <a:prstGeom prst="rect">
            <a:avLst/>
          </a:prstGeom>
          <a:noFill/>
        </p:spPr>
        <p:txBody>
          <a:bodyPr wrap="none" rtlCol="0">
            <a:spAutoFit/>
          </a:bodyPr>
          <a:lstStyle/>
          <a:p>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rPr>
              <a:t>Etiology</a:t>
            </a:r>
            <a:endPar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mic Sans MS" pitchFamily="66" charset="0"/>
            </a:endParaRPr>
          </a:p>
        </p:txBody>
      </p:sp>
      <p:sp>
        <p:nvSpPr>
          <p:cNvPr id="1048647" name="TextBox 4"/>
          <p:cNvSpPr txBox="1"/>
          <p:nvPr/>
        </p:nvSpPr>
        <p:spPr>
          <a:xfrm>
            <a:off x="245659" y="5663820"/>
            <a:ext cx="7356143" cy="646331"/>
          </a:xfrm>
          <a:prstGeom prst="rect">
            <a:avLst/>
          </a:prstGeom>
          <a:noFill/>
        </p:spPr>
        <p:txBody>
          <a:bodyPr wrap="square" rtlCol="0">
            <a:spAutoFit/>
          </a:bodyPr>
          <a:lstStyle/>
          <a:p>
            <a:r>
              <a:rPr lang="en-US" dirty="0" smtClean="0">
                <a:hlinkClick r:id="rId2"/>
              </a:rPr>
              <a:t>https://emedicine.medscape.com/article/1102575-treatment#d8</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extBox 5"/>
          <p:cNvSpPr txBox="1"/>
          <p:nvPr/>
        </p:nvSpPr>
        <p:spPr>
          <a:xfrm>
            <a:off x="464024" y="1460310"/>
            <a:ext cx="6950728" cy="3831818"/>
          </a:xfrm>
          <a:prstGeom prst="rect">
            <a:avLst/>
          </a:prstGeom>
          <a:noFill/>
        </p:spPr>
        <p:txBody>
          <a:bodyPr wrap="square" rtlCol="0">
            <a:spAutoFit/>
          </a:bodyPr>
          <a:lstStyle/>
          <a:p>
            <a:pPr marL="231775" indent="-231775" algn="just" fontAlgn="base">
              <a:lnSpc>
                <a:spcPct val="150000"/>
              </a:lnSpc>
              <a:buFont typeface="Wingdings" pitchFamily="2" charset="2"/>
              <a:buChar char="v"/>
            </a:pPr>
            <a:r>
              <a:rPr lang="en-US" dirty="0" smtClean="0"/>
              <a:t> Acrodermatitis enteropathica is an autosomal recessive disorder occurring as a result of mutations in a gene .</a:t>
            </a:r>
            <a:endParaRPr lang="zh-CN" altLang="en-US" dirty="0"/>
          </a:p>
          <a:p>
            <a:pPr marL="231775" indent="-231775" algn="just" fontAlgn="base">
              <a:lnSpc>
                <a:spcPct val="150000"/>
              </a:lnSpc>
              <a:buFont typeface="Wingdings" pitchFamily="2" charset="2"/>
              <a:buChar char="v"/>
            </a:pPr>
            <a:r>
              <a:rPr lang="en-US" dirty="0"/>
              <a:t>G</a:t>
            </a:r>
            <a:r>
              <a:rPr lang="en-US" dirty="0" smtClean="0"/>
              <a:t>ene encodes a transmembrane protein that is part of the zinc/iron-regulated transporter–like protein (ZIP) family required for zinc uptake.</a:t>
            </a:r>
            <a:r>
              <a:rPr lang="en-US" baseline="30000" dirty="0" smtClean="0"/>
              <a:t> </a:t>
            </a:r>
            <a:r>
              <a:rPr lang="en-US" dirty="0" smtClean="0"/>
              <a:t>This protein is highly expressed in the </a:t>
            </a:r>
            <a:r>
              <a:rPr lang="en-US" dirty="0" err="1" smtClean="0"/>
              <a:t>enterocytes</a:t>
            </a:r>
            <a:r>
              <a:rPr lang="en-US" dirty="0" smtClean="0"/>
              <a:t> in the duodenum and jejunum</a:t>
            </a:r>
            <a:endParaRPr lang="en-US" b="1" dirty="0" smtClean="0"/>
          </a:p>
          <a:p>
            <a:pPr marL="231775" indent="-231775" algn="just" fontAlgn="base">
              <a:lnSpc>
                <a:spcPct val="150000"/>
              </a:lnSpc>
              <a:buFont typeface="Wingdings" pitchFamily="2" charset="2"/>
              <a:buChar char="v"/>
            </a:pPr>
            <a:r>
              <a:rPr lang="en-US" dirty="0"/>
              <a:t>A</a:t>
            </a:r>
            <a:r>
              <a:rPr lang="en-US" dirty="0" smtClean="0"/>
              <a:t>ffected individuals have a decreased ability to absorb zinc from dietary sources. Absence of a binding molecule needed to transport zinc may further contribute to zinc malabsorption.</a:t>
            </a:r>
          </a:p>
        </p:txBody>
      </p:sp>
      <p:sp>
        <p:nvSpPr>
          <p:cNvPr id="1048652" name="TextBox 1"/>
          <p:cNvSpPr txBox="1"/>
          <p:nvPr/>
        </p:nvSpPr>
        <p:spPr>
          <a:xfrm>
            <a:off x="245659" y="5663820"/>
            <a:ext cx="7356143" cy="646331"/>
          </a:xfrm>
          <a:prstGeom prst="rect">
            <a:avLst/>
          </a:prstGeom>
          <a:noFill/>
        </p:spPr>
        <p:txBody>
          <a:bodyPr wrap="square" rtlCol="0">
            <a:spAutoFit/>
          </a:bodyPr>
          <a:lstStyle/>
          <a:p>
            <a:r>
              <a:rPr lang="en-US" dirty="0" smtClean="0">
                <a:hlinkClick r:id="rId3"/>
              </a:rPr>
              <a:t>https://emedicine.medscape.com/article/1102575-treatment#d8</a:t>
            </a:r>
            <a:endParaRPr lang="en-US" dirty="0" smtClean="0"/>
          </a:p>
          <a:p>
            <a:endParaRPr lang="en-US" dirty="0"/>
          </a:p>
        </p:txBody>
      </p:sp>
      <p:sp>
        <p:nvSpPr>
          <p:cNvPr id="1048653" name="TextBox 9"/>
          <p:cNvSpPr txBox="1"/>
          <p:nvPr/>
        </p:nvSpPr>
        <p:spPr>
          <a:xfrm>
            <a:off x="498283" y="504967"/>
            <a:ext cx="5250181" cy="751840"/>
          </a:xfrm>
          <a:prstGeom prst="rect">
            <a:avLst/>
          </a:prstGeom>
          <a:noFill/>
        </p:spPr>
        <p:txBody>
          <a:bodyPr wrap="none" rtlCol="0">
            <a:spAutoFit/>
          </a:bodyPr>
          <a:lstStyle/>
          <a:p>
            <a:pPr lvl="0" algn="ctr" defTabSz="914400" fontAlgn="base">
              <a:lnSpc>
                <a:spcPct val="90000"/>
              </a:lnSpc>
              <a:spcBef>
                <a:spcPts val="1000"/>
              </a:spcBef>
            </a:pPr>
            <a:r>
              <a:rPr lang="en-US" sz="4400" dirty="0" smtClean="0">
                <a:solidFill>
                  <a:srgbClr val="77274F"/>
                </a:solidFill>
                <a:latin typeface="Comic Sans MS" pitchFamily="66" charset="0"/>
                <a:cs typeface="Arial" pitchFamily="34" charset="0"/>
              </a:rPr>
              <a:t>PATHOPHYSIOLOGY</a:t>
            </a:r>
            <a:endParaRPr lang="en-US" sz="4400" dirty="0">
              <a:solidFill>
                <a:srgbClr val="77274F"/>
              </a:solidFill>
              <a:latin typeface="Comic Sans MS" pitchFamily="66" charset="0"/>
              <a:cs typeface="Arial" pitchFamily="34" charset="0"/>
            </a:endParaRPr>
          </a:p>
        </p:txBody>
      </p:sp>
      <p:pic>
        <p:nvPicPr>
          <p:cNvPr id="2097171" name="Picture Placeholder 10" descr="1200px-Autorecessive.svg.png"/>
          <p:cNvPicPr>
            <a:picLocks noGrp="1" noChangeAspect="1"/>
          </p:cNvPicPr>
          <p:nvPr>
            <p:ph type="pic" idx="12"/>
          </p:nvPr>
        </p:nvPicPr>
        <p:blipFill>
          <a:blip r:embed="rId4" cstate="print"/>
          <a:srcRect l="-6604" t="-3256" r="-14891" b="-961"/>
          <a:stretch>
            <a:fillRect/>
          </a:stretch>
        </p:blipFill>
        <p:spPr>
          <a:xfrm>
            <a:off x="7560858" y="955342"/>
            <a:ext cx="4203511" cy="42187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Rectangle 4"/>
          <p:cNvSpPr/>
          <p:nvPr/>
        </p:nvSpPr>
        <p:spPr>
          <a:xfrm>
            <a:off x="6096000" y="0"/>
            <a:ext cx="6096000" cy="6858000"/>
          </a:xfrm>
          <a:prstGeom prst="rect">
            <a:avLst/>
          </a:prstGeom>
          <a:solidFill>
            <a:schemeClr val="accent6">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2">
                  <a:lumMod val="50000"/>
                </a:schemeClr>
              </a:solidFill>
            </a:endParaRPr>
          </a:p>
        </p:txBody>
      </p:sp>
      <p:grpSp>
        <p:nvGrpSpPr>
          <p:cNvPr id="124" name="Group 5"/>
          <p:cNvGrpSpPr/>
          <p:nvPr/>
        </p:nvGrpSpPr>
        <p:grpSpPr>
          <a:xfrm>
            <a:off x="6391701" y="2597781"/>
            <a:ext cx="4744872" cy="923330"/>
            <a:chOff x="5819650" y="1666120"/>
            <a:chExt cx="4744872" cy="923330"/>
          </a:xfrm>
        </p:grpSpPr>
        <p:sp>
          <p:nvSpPr>
            <p:cNvPr id="1048658" name="TextBox 9"/>
            <p:cNvSpPr txBox="1"/>
            <p:nvPr/>
          </p:nvSpPr>
          <p:spPr>
            <a:xfrm>
              <a:off x="6751979" y="1666120"/>
              <a:ext cx="3812543" cy="923330"/>
            </a:xfrm>
            <a:prstGeom prst="rect">
              <a:avLst/>
            </a:prstGeom>
            <a:noFill/>
          </p:spPr>
          <p:txBody>
            <a:bodyPr wrap="square" lIns="108000" rIns="108000" rtlCol="0">
              <a:spAutoFit/>
            </a:bodyPr>
            <a:lstStyle/>
            <a:p>
              <a:pPr algn="just"/>
              <a:r>
                <a:rPr lang="en-US" altLang="ko-KR" sz="2700" b="1" dirty="0" smtClean="0">
                  <a:solidFill>
                    <a:schemeClr val="tx1">
                      <a:lumMod val="85000"/>
                      <a:lumOff val="15000"/>
                    </a:schemeClr>
                  </a:solidFill>
                  <a:latin typeface="Times New Roman" pitchFamily="18" charset="0"/>
                  <a:cs typeface="Times New Roman" pitchFamily="18" charset="0"/>
                </a:rPr>
                <a:t>Primary acrodermatitis enteropathica</a:t>
              </a:r>
            </a:p>
          </p:txBody>
        </p:sp>
        <p:sp>
          <p:nvSpPr>
            <p:cNvPr id="1048659" name="TextBox 7"/>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tx1">
                      <a:lumMod val="85000"/>
                      <a:lumOff val="15000"/>
                    </a:schemeClr>
                  </a:solidFill>
                  <a:cs typeface="Arial" pitchFamily="34" charset="0"/>
                </a:rPr>
                <a:t>01</a:t>
              </a:r>
              <a:endParaRPr lang="ko-KR" altLang="en-US" sz="3600" b="1" dirty="0">
                <a:solidFill>
                  <a:schemeClr val="tx1">
                    <a:lumMod val="85000"/>
                    <a:lumOff val="15000"/>
                  </a:schemeClr>
                </a:solidFill>
                <a:cs typeface="Arial" pitchFamily="34" charset="0"/>
              </a:endParaRPr>
            </a:p>
          </p:txBody>
        </p:sp>
      </p:grpSp>
      <p:grpSp>
        <p:nvGrpSpPr>
          <p:cNvPr id="125" name="Group 10"/>
          <p:cNvGrpSpPr/>
          <p:nvPr/>
        </p:nvGrpSpPr>
        <p:grpSpPr>
          <a:xfrm>
            <a:off x="6373437" y="3775234"/>
            <a:ext cx="4845023" cy="923330"/>
            <a:chOff x="5819650" y="1666120"/>
            <a:chExt cx="5440021" cy="923330"/>
          </a:xfrm>
        </p:grpSpPr>
        <p:sp>
          <p:nvSpPr>
            <p:cNvPr id="1048660" name="TextBox 14"/>
            <p:cNvSpPr txBox="1"/>
            <p:nvPr/>
          </p:nvSpPr>
          <p:spPr>
            <a:xfrm>
              <a:off x="6751979" y="1666120"/>
              <a:ext cx="4507692" cy="923330"/>
            </a:xfrm>
            <a:prstGeom prst="rect">
              <a:avLst/>
            </a:prstGeom>
            <a:noFill/>
          </p:spPr>
          <p:txBody>
            <a:bodyPr wrap="square" lIns="108000" rIns="108000" rtlCol="0">
              <a:spAutoFit/>
            </a:bodyPr>
            <a:lstStyle/>
            <a:p>
              <a:pPr algn="just"/>
              <a:r>
                <a:rPr lang="en-US" altLang="ko-KR" sz="2700" b="1" dirty="0" smtClean="0">
                  <a:solidFill>
                    <a:schemeClr val="accent6">
                      <a:lumMod val="75000"/>
                    </a:schemeClr>
                  </a:solidFill>
                  <a:latin typeface="Times New Roman" pitchFamily="18" charset="0"/>
                  <a:cs typeface="Times New Roman" pitchFamily="18" charset="0"/>
                </a:rPr>
                <a:t>Acquired acrodermatitis enteropathica</a:t>
              </a:r>
              <a:endParaRPr lang="ko-KR" altLang="en-US" sz="2700" b="1" dirty="0">
                <a:solidFill>
                  <a:schemeClr val="accent6">
                    <a:lumMod val="75000"/>
                  </a:schemeClr>
                </a:solidFill>
                <a:latin typeface="Times New Roman" pitchFamily="18" charset="0"/>
                <a:cs typeface="Times New Roman" pitchFamily="18" charset="0"/>
              </a:endParaRPr>
            </a:p>
          </p:txBody>
        </p:sp>
        <p:sp>
          <p:nvSpPr>
            <p:cNvPr id="1048661" name="TextBox 1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accent6">
                      <a:lumMod val="75000"/>
                    </a:schemeClr>
                  </a:solidFill>
                  <a:cs typeface="Arial" pitchFamily="34" charset="0"/>
                </a:rPr>
                <a:t>02</a:t>
              </a:r>
              <a:endParaRPr lang="ko-KR" altLang="en-US" sz="3600" b="1" dirty="0">
                <a:solidFill>
                  <a:schemeClr val="accent6">
                    <a:lumMod val="75000"/>
                  </a:schemeClr>
                </a:solidFill>
                <a:cs typeface="Arial" pitchFamily="34" charset="0"/>
              </a:endParaRPr>
            </a:p>
          </p:txBody>
        </p:sp>
      </p:grpSp>
      <p:sp>
        <p:nvSpPr>
          <p:cNvPr id="1048662" name="TextBox 29"/>
          <p:cNvSpPr txBox="1"/>
          <p:nvPr/>
        </p:nvSpPr>
        <p:spPr>
          <a:xfrm>
            <a:off x="653478" y="327545"/>
            <a:ext cx="4846570" cy="1938992"/>
          </a:xfrm>
          <a:prstGeom prst="rect">
            <a:avLst/>
          </a:prstGeom>
          <a:noFill/>
        </p:spPr>
        <p:txBody>
          <a:bodyPr wrap="square" rtlCol="0">
            <a:spAutoFit/>
          </a:bodyPr>
          <a:lstStyle/>
          <a:p>
            <a:pPr algn="dist"/>
            <a:r>
              <a:rPr lang="en-US" altLang="ko-KR" sz="4000" b="1" dirty="0" smtClean="0">
                <a:solidFill>
                  <a:srgbClr val="77274F"/>
                </a:solidFill>
                <a:latin typeface="Times New Roman" pitchFamily="18" charset="0"/>
                <a:cs typeface="Times New Roman" pitchFamily="18" charset="0"/>
              </a:rPr>
              <a:t>types of acrodermatitis enteropathica </a:t>
            </a:r>
            <a:endParaRPr lang="en-US" altLang="ko-KR" sz="4000" b="1" dirty="0">
              <a:solidFill>
                <a:srgbClr val="77274F"/>
              </a:solidFill>
              <a:latin typeface="Times New Roman" pitchFamily="18" charset="0"/>
              <a:cs typeface="Times New Roman" pitchFamily="18" charset="0"/>
            </a:endParaRPr>
          </a:p>
        </p:txBody>
      </p:sp>
      <p:pic>
        <p:nvPicPr>
          <p:cNvPr id="2097172" name="Picture 11" descr="skin-clipart-skin-allergy-skin-rash-png-cliparts-cartoons-skin-irritation-png-920_680.png"/>
          <p:cNvPicPr>
            <a:picLocks noChangeAspect="1"/>
          </p:cNvPicPr>
          <p:nvPr/>
        </p:nvPicPr>
        <p:blipFill>
          <a:blip r:embed="rId2" cstate="print"/>
          <a:stretch>
            <a:fillRect/>
          </a:stretch>
        </p:blipFill>
        <p:spPr>
          <a:xfrm>
            <a:off x="527145" y="2538483"/>
            <a:ext cx="4846962" cy="358253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over and End Slide Master">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Contents Slide Master">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Executive">
  <a:themeElements>
    <a:clrScheme name="purple">
      <a:dk1>
        <a:sysClr val="windowText" lastClr="000000"/>
      </a:dk1>
      <a:lt1>
        <a:sysClr val="window" lastClr="FFFFFF"/>
      </a:lt1>
      <a:dk2>
        <a:srgbClr val="7030A0"/>
      </a:dk2>
      <a:lt2>
        <a:srgbClr val="E4E9EF"/>
      </a:lt2>
      <a:accent1>
        <a:srgbClr val="7030A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1825</Words>
  <Application>Microsoft Office PowerPoint</Application>
  <PresentationFormat>Custom</PresentationFormat>
  <Paragraphs>534</Paragraphs>
  <Slides>64</Slides>
  <Notes>8</Notes>
  <HiddenSlides>0</HiddenSlides>
  <MMClips>0</MMClips>
  <ScaleCrop>false</ScaleCrop>
  <HeadingPairs>
    <vt:vector size="4" baseType="variant">
      <vt:variant>
        <vt:lpstr>Theme</vt:lpstr>
      </vt:variant>
      <vt:variant>
        <vt:i4>4</vt:i4>
      </vt:variant>
      <vt:variant>
        <vt:lpstr>Slide Titles</vt:lpstr>
      </vt:variant>
      <vt:variant>
        <vt:i4>64</vt:i4>
      </vt:variant>
    </vt:vector>
  </HeadingPairs>
  <TitlesOfParts>
    <vt:vector size="68" baseType="lpstr">
      <vt:lpstr>Cover and End Slide Master</vt:lpstr>
      <vt:lpstr>Contents Slide Master</vt:lpstr>
      <vt:lpstr>Section Break Slide Master</vt:lpstr>
      <vt:lpstr>Executive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Nutrition Camp Report </vt:lpstr>
      <vt:lpstr>Camp Members </vt:lpstr>
      <vt:lpstr>Ghauri Orphan Center </vt:lpstr>
      <vt:lpstr>Camp Report</vt:lpstr>
      <vt:lpstr>PowerPoint Presentation</vt:lpstr>
      <vt:lpstr>Activities</vt:lpstr>
      <vt:lpstr>Activities </vt:lpstr>
      <vt:lpstr>Goodie Bags</vt:lpstr>
      <vt:lpstr>Assessment forms </vt:lpstr>
      <vt:lpstr>Means of Publicity &amp; Advertisement</vt:lpstr>
      <vt:lpstr>Socioeconomic Impact </vt:lpstr>
      <vt:lpstr>Social Impact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Windows User</cp:lastModifiedBy>
  <cp:revision>37</cp:revision>
  <dcterms:created xsi:type="dcterms:W3CDTF">2018-04-24T07:14:44Z</dcterms:created>
  <dcterms:modified xsi:type="dcterms:W3CDTF">2021-05-19T07:17:13Z</dcterms:modified>
</cp:coreProperties>
</file>